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6" r:id="rId5"/>
    <p:sldId id="265" r:id="rId6"/>
    <p:sldId id="264" r:id="rId7"/>
    <p:sldId id="263" r:id="rId8"/>
    <p:sldId id="262" r:id="rId9"/>
    <p:sldId id="261" r:id="rId10"/>
    <p:sldId id="260" r:id="rId11"/>
    <p:sldId id="268" r:id="rId12"/>
    <p:sldId id="270" r:id="rId13"/>
    <p:sldId id="269" r:id="rId14"/>
    <p:sldId id="272" r:id="rId15"/>
    <p:sldId id="276" r:id="rId16"/>
    <p:sldId id="279" r:id="rId17"/>
    <p:sldId id="280" r:id="rId18"/>
    <p:sldId id="281" r:id="rId19"/>
    <p:sldId id="258" r:id="rId20"/>
    <p:sldId id="25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706" autoAdjust="0"/>
  </p:normalViewPr>
  <p:slideViewPr>
    <p:cSldViewPr>
      <p:cViewPr varScale="1">
        <p:scale>
          <a:sx n="75" d="100"/>
          <a:sy n="75" d="100"/>
        </p:scale>
        <p:origin x="96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orp.yyc.com\Files\HDrive\Enviro%20Services\61.0%20Springbank\61.5%20YBW%20Noise\Statistics%20and%20Data\Statistics\Springbank%20Noise%20Stats,%20Data%20and%20ChartsCurrent%20(version%2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rp.yyc.com\Files\HDrive\Enviro%20Services\61.0%20Springbank\61.5%20YBW%20Noise\Statistics%20and%20Data\Statistics\Springbank%20Noise%20Stats,%20Data%20and%20ChartsCurrent%20(version%20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orp.yyc.com\Files\HDrive\Enviro%20Services\61.0%20Springbank\61.5%20YBW%20Noise\Statistics%20and%20Data\Statistics\Springbank%20Noise%20Stats,%20Data%20and%20ChartsCurrent%20(version%20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orp.yyc.com\Files\HDrive\Enviro%20Services\61.0%20Springbank\61.5%20YBW%20Noise\Statistics%20and%20Data\Statistics\Springbank%20Noise%20Stats,%20Data%20and%20ChartsCurrent%20(version%20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orp.yyc.com\Files\HDrive\Enviro%20Services\61.0%20Springbank\61.5%20YBW%20Noise\Statistics%20and%20Data\Statistics\Springbank%20Noise%20Stats,%20Data%20and%20ChartsCurrent%20(version%20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orp.yyc.com\Files\HDrive\Enviro%20Services\61.0%20Springbank\61.5%20YBW%20Noise\Statistics%20and%20Data\Statistics\Springbank%20Noise%20Stats,%20Data%20and%20ChartsCurrent%20(version%20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orp.yyc.com\Files\HDrive\Enviro%20Services\61.0%20Springbank\61.5%20YBW%20Noise\Statistics%20and%20Data\Statistics\Springbank%20Noise%20Stats,%20Data%20and%20ChartsCurrent%20(version%20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orp.yyc.com\Files\HDrive\Enviro%20Services\61.0%20Springbank\61.5%20YBW%20Noise\Statistics%20and%20Data\Statistics\Springbank%20Noise%20Stats,%20Data%20and%20ChartsCurrent%20(version%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12012560929882E-2"/>
          <c:y val="4.6063336119682323E-2"/>
          <c:w val="0.9142702474690666"/>
          <c:h val="0.87274125138027836"/>
        </c:manualLayout>
      </c:layout>
      <c:lineChart>
        <c:grouping val="standard"/>
        <c:varyColors val="0"/>
        <c:ser>
          <c:idx val="0"/>
          <c:order val="0"/>
          <c:tx>
            <c:strRef>
              <c:f>Movements!$L$17:$AA$17</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tx>
          <c:spPr>
            <a:ln w="38100">
              <a:solidFill>
                <a:srgbClr val="C00000"/>
              </a:solidFill>
              <a:prstDash val="solid"/>
            </a:ln>
          </c:spPr>
          <c:marker>
            <c:symbol val="diamond"/>
            <c:size val="6"/>
            <c:spPr>
              <a:solidFill>
                <a:schemeClr val="tx1"/>
              </a:solidFill>
              <a:ln>
                <a:solidFill>
                  <a:srgbClr val="000000"/>
                </a:solidFill>
                <a:prstDash val="solid"/>
              </a:ln>
            </c:spPr>
          </c:marker>
          <c:dPt>
            <c:idx val="6"/>
            <c:bubble3D val="0"/>
          </c:dPt>
          <c:dPt>
            <c:idx val="7"/>
            <c:bubble3D val="0"/>
            <c:spPr>
              <a:ln w="38100">
                <a:solidFill>
                  <a:srgbClr val="C00000"/>
                </a:solidFill>
                <a:prstDash val="solid"/>
              </a:ln>
            </c:spPr>
          </c:dPt>
          <c:dPt>
            <c:idx val="8"/>
            <c:marker>
              <c:symbol val="x"/>
              <c:size val="6"/>
              <c:spPr>
                <a:solidFill>
                  <a:schemeClr val="tx1"/>
                </a:solidFill>
                <a:ln>
                  <a:noFill/>
                  <a:prstDash val="solid"/>
                </a:ln>
              </c:spPr>
            </c:marker>
            <c:bubble3D val="0"/>
            <c:spPr>
              <a:ln w="34925">
                <a:solidFill>
                  <a:srgbClr val="C00000"/>
                </a:solidFill>
              </a:ln>
            </c:spPr>
          </c:dPt>
          <c:dPt>
            <c:idx val="9"/>
            <c:bubble3D val="0"/>
            <c:spPr>
              <a:ln w="38100">
                <a:solidFill>
                  <a:srgbClr val="C00000"/>
                </a:solidFill>
                <a:prstDash val="sysDash"/>
              </a:ln>
            </c:spPr>
          </c:dPt>
          <c:cat>
            <c:numRef>
              <c:f>Movements!$L$17:$AA$17</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extLst/>
            </c:numRef>
          </c:cat>
          <c:val>
            <c:numRef>
              <c:f>Movements!$L$18:$AA$18</c:f>
              <c:numCache>
                <c:formatCode>#,##0</c:formatCode>
                <c:ptCount val="10"/>
                <c:pt idx="0">
                  <c:v>221496</c:v>
                </c:pt>
                <c:pt idx="1">
                  <c:v>203620</c:v>
                </c:pt>
                <c:pt idx="2">
                  <c:v>180688</c:v>
                </c:pt>
                <c:pt idx="3">
                  <c:v>146946</c:v>
                </c:pt>
                <c:pt idx="4">
                  <c:v>133192</c:v>
                </c:pt>
                <c:pt idx="5">
                  <c:v>132908</c:v>
                </c:pt>
                <c:pt idx="6">
                  <c:v>134752</c:v>
                </c:pt>
                <c:pt idx="7">
                  <c:v>146773</c:v>
                </c:pt>
                <c:pt idx="8">
                  <c:v>151502</c:v>
                </c:pt>
                <c:pt idx="9">
                  <c:v>156995</c:v>
                </c:pt>
              </c:numCache>
              <c:extLst/>
            </c:numRef>
          </c:val>
          <c:smooth val="1"/>
        </c:ser>
        <c:dLbls>
          <c:showLegendKey val="0"/>
          <c:showVal val="0"/>
          <c:showCatName val="0"/>
          <c:showSerName val="0"/>
          <c:showPercent val="0"/>
          <c:showBubbleSize val="0"/>
        </c:dLbls>
        <c:marker val="1"/>
        <c:smooth val="0"/>
        <c:axId val="142550648"/>
        <c:axId val="140740400"/>
      </c:lineChart>
      <c:catAx>
        <c:axId val="14255064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Garamond"/>
                <a:cs typeface="Garamond"/>
              </a:defRPr>
            </a:pPr>
            <a:endParaRPr lang="en-US"/>
          </a:p>
        </c:txPr>
        <c:crossAx val="140740400"/>
        <c:crosses val="autoZero"/>
        <c:auto val="1"/>
        <c:lblAlgn val="ctr"/>
        <c:lblOffset val="100"/>
        <c:tickLblSkip val="1"/>
        <c:tickMarkSkip val="1"/>
        <c:noMultiLvlLbl val="0"/>
      </c:catAx>
      <c:valAx>
        <c:axId val="140740400"/>
        <c:scaling>
          <c:orientation val="minMax"/>
          <c:min val="0"/>
        </c:scaling>
        <c:delete val="0"/>
        <c:axPos val="l"/>
        <c:majorGridlines>
          <c:spPr>
            <a:ln w="3175">
              <a:solidFill>
                <a:srgbClr val="C0C0C0"/>
              </a:solidFill>
              <a:prstDash val="solid"/>
            </a:ln>
          </c:spPr>
        </c:majorGridlines>
        <c:title>
          <c:tx>
            <c:rich>
              <a:bodyPr/>
              <a:lstStyle/>
              <a:p>
                <a:pPr>
                  <a:defRPr sz="1600" b="1" i="0" u="none" strike="noStrike" baseline="0">
                    <a:solidFill>
                      <a:srgbClr val="C00000"/>
                    </a:solidFill>
                    <a:latin typeface="Arial" pitchFamily="34" charset="0"/>
                    <a:ea typeface="Garamond"/>
                    <a:cs typeface="Arial" pitchFamily="34" charset="0"/>
                  </a:defRPr>
                </a:pPr>
                <a:r>
                  <a:rPr lang="en-US" sz="1600">
                    <a:solidFill>
                      <a:srgbClr val="C00000"/>
                    </a:solidFill>
                    <a:latin typeface="Arial" pitchFamily="34" charset="0"/>
                    <a:cs typeface="Arial" pitchFamily="34" charset="0"/>
                  </a:rPr>
                  <a:t>Number of Aircraft Movements (1000's)</a:t>
                </a:r>
              </a:p>
            </c:rich>
          </c:tx>
          <c:layout>
            <c:manualLayout>
              <c:xMode val="edge"/>
              <c:yMode val="edge"/>
              <c:x val="4.1918588301462318E-3"/>
              <c:y val="0.14558019697079175"/>
            </c:manualLayout>
          </c:layout>
          <c:overlay val="0"/>
          <c:spPr>
            <a:solidFill>
              <a:srgbClr val="FFFFFF"/>
            </a:solid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Garamond"/>
                <a:cs typeface="Garamond"/>
              </a:defRPr>
            </a:pPr>
            <a:endParaRPr lang="en-US"/>
          </a:p>
        </c:txPr>
        <c:crossAx val="142550648"/>
        <c:crosses val="autoZero"/>
        <c:crossBetween val="between"/>
        <c:dispUnits>
          <c:builtInUnit val="tenThousands"/>
        </c:dispUnits>
      </c:valAx>
      <c:spPr>
        <a:solidFill>
          <a:schemeClr val="bg1">
            <a:lumMod val="95000"/>
          </a:schemeClr>
        </a:solidFill>
        <a:ln w="25400">
          <a:noFill/>
        </a:ln>
      </c:spPr>
    </c:plotArea>
    <c:plotVisOnly val="1"/>
    <c:dispBlanksAs val="gap"/>
    <c:showDLblsOverMax val="0"/>
  </c:chart>
  <c:spPr>
    <a:solidFill>
      <a:srgbClr val="FFFFFF"/>
    </a:solidFill>
    <a:ln w="9525">
      <a:noFill/>
    </a:ln>
  </c:spPr>
  <c:txPr>
    <a:bodyPr/>
    <a:lstStyle/>
    <a:p>
      <a:pPr>
        <a:defRPr sz="162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
</a:t>
            </a:r>
          </a:p>
        </c:rich>
      </c:tx>
      <c:layout>
        <c:manualLayout>
          <c:xMode val="edge"/>
          <c:yMode val="edge"/>
          <c:x val="0.49611536839145265"/>
          <c:y val="1.9575821370952561E-2"/>
        </c:manualLayout>
      </c:layout>
      <c:overlay val="0"/>
      <c:spPr>
        <a:noFill/>
        <a:ln w="25400">
          <a:noFill/>
        </a:ln>
      </c:spPr>
    </c:title>
    <c:autoTitleDeleted val="0"/>
    <c:plotArea>
      <c:layout>
        <c:manualLayout>
          <c:layoutTarget val="inner"/>
          <c:xMode val="edge"/>
          <c:yMode val="edge"/>
          <c:x val="0.11093820303712039"/>
          <c:y val="4.8615081371709272E-2"/>
          <c:w val="0.86547911979752534"/>
          <c:h val="0.89265745451543432"/>
        </c:manualLayout>
      </c:layout>
      <c:lineChart>
        <c:grouping val="standard"/>
        <c:varyColors val="0"/>
        <c:ser>
          <c:idx val="1"/>
          <c:order val="0"/>
          <c:tx>
            <c:strRef>
              <c:f>Movements!$AG$2</c:f>
              <c:strCache>
                <c:ptCount val="1"/>
                <c:pt idx="0">
                  <c:v>5 yr ave</c:v>
                </c:pt>
              </c:strCache>
            </c:strRef>
          </c:tx>
          <c:spPr>
            <a:ln w="38100">
              <a:solidFill>
                <a:srgbClr val="00B050"/>
              </a:solidFill>
              <a:prstDash val="sysDash"/>
            </a:ln>
          </c:spPr>
          <c:marker>
            <c:symbol val="none"/>
          </c:marker>
          <c:cat>
            <c:strRef>
              <c:f>Movements!$N$3:$N$14</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Movements!$AG$3:$AG$14</c:f>
              <c:numCache>
                <c:formatCode>#,##0</c:formatCode>
                <c:ptCount val="12"/>
                <c:pt idx="0">
                  <c:v>10894.6</c:v>
                </c:pt>
                <c:pt idx="1">
                  <c:v>11491.2</c:v>
                </c:pt>
                <c:pt idx="2">
                  <c:v>11936</c:v>
                </c:pt>
                <c:pt idx="3">
                  <c:v>12344</c:v>
                </c:pt>
                <c:pt idx="4">
                  <c:v>13375.8</c:v>
                </c:pt>
                <c:pt idx="5">
                  <c:v>12185</c:v>
                </c:pt>
                <c:pt idx="6">
                  <c:v>13472.4</c:v>
                </c:pt>
                <c:pt idx="7">
                  <c:v>12519</c:v>
                </c:pt>
                <c:pt idx="8">
                  <c:v>12199.6</c:v>
                </c:pt>
                <c:pt idx="9">
                  <c:v>13317.2</c:v>
                </c:pt>
                <c:pt idx="10">
                  <c:v>12163</c:v>
                </c:pt>
                <c:pt idx="11">
                  <c:v>8688.2000000000007</c:v>
                </c:pt>
              </c:numCache>
            </c:numRef>
          </c:val>
          <c:smooth val="1"/>
        </c:ser>
        <c:ser>
          <c:idx val="2"/>
          <c:order val="1"/>
          <c:tx>
            <c:strRef>
              <c:f>Movements!$AE$2</c:f>
              <c:strCache>
                <c:ptCount val="1"/>
                <c:pt idx="0">
                  <c:v>2016</c:v>
                </c:pt>
              </c:strCache>
            </c:strRef>
          </c:tx>
          <c:spPr>
            <a:ln w="41275">
              <a:solidFill>
                <a:schemeClr val="tx1"/>
              </a:solidFill>
              <a:prstDash val="solid"/>
            </a:ln>
          </c:spPr>
          <c:marker>
            <c:symbol val="none"/>
          </c:marker>
          <c:val>
            <c:numRef>
              <c:f>Movements!$AE$3:$AE$14</c:f>
              <c:numCache>
                <c:formatCode>#,##0</c:formatCode>
                <c:ptCount val="12"/>
                <c:pt idx="0">
                  <c:v>13220</c:v>
                </c:pt>
                <c:pt idx="1">
                  <c:v>14465</c:v>
                </c:pt>
                <c:pt idx="2">
                  <c:v>13925</c:v>
                </c:pt>
                <c:pt idx="3">
                  <c:v>13836</c:v>
                </c:pt>
                <c:pt idx="4">
                  <c:v>14561</c:v>
                </c:pt>
                <c:pt idx="5">
                  <c:v>13465</c:v>
                </c:pt>
                <c:pt idx="6">
                  <c:v>13880</c:v>
                </c:pt>
                <c:pt idx="7">
                  <c:v>12870</c:v>
                </c:pt>
                <c:pt idx="8">
                  <c:v>12940</c:v>
                </c:pt>
                <c:pt idx="9">
                  <c:v>13010</c:v>
                </c:pt>
                <c:pt idx="10">
                  <c:v>14040</c:v>
                </c:pt>
                <c:pt idx="11">
                  <c:v>6783</c:v>
                </c:pt>
              </c:numCache>
            </c:numRef>
          </c:val>
          <c:smooth val="1"/>
        </c:ser>
        <c:ser>
          <c:idx val="0"/>
          <c:order val="2"/>
          <c:tx>
            <c:v>2015</c:v>
          </c:tx>
          <c:spPr>
            <a:ln w="41275" cap="rnd">
              <a:solidFill>
                <a:srgbClr val="C00000"/>
              </a:solidFill>
            </a:ln>
          </c:spPr>
          <c:marker>
            <c:symbol val="none"/>
          </c:marker>
          <c:val>
            <c:numRef>
              <c:f>Movements!$AD$3:$AD$14</c:f>
              <c:numCache>
                <c:formatCode>#,##0</c:formatCode>
                <c:ptCount val="12"/>
                <c:pt idx="0">
                  <c:v>11505</c:v>
                </c:pt>
                <c:pt idx="1">
                  <c:v>10556</c:v>
                </c:pt>
                <c:pt idx="2">
                  <c:v>11486</c:v>
                </c:pt>
                <c:pt idx="3">
                  <c:v>13588</c:v>
                </c:pt>
                <c:pt idx="4">
                  <c:v>13968</c:v>
                </c:pt>
                <c:pt idx="5">
                  <c:v>13204</c:v>
                </c:pt>
                <c:pt idx="6">
                  <c:v>14393</c:v>
                </c:pt>
                <c:pt idx="7">
                  <c:v>11193</c:v>
                </c:pt>
                <c:pt idx="8">
                  <c:v>12445</c:v>
                </c:pt>
                <c:pt idx="9">
                  <c:v>16077</c:v>
                </c:pt>
                <c:pt idx="10">
                  <c:v>13326</c:v>
                </c:pt>
                <c:pt idx="11">
                  <c:v>9761</c:v>
                </c:pt>
              </c:numCache>
            </c:numRef>
          </c:val>
          <c:smooth val="1"/>
        </c:ser>
        <c:ser>
          <c:idx val="3"/>
          <c:order val="3"/>
          <c:tx>
            <c:v>2014</c:v>
          </c:tx>
          <c:spPr>
            <a:ln w="38100">
              <a:solidFill>
                <a:schemeClr val="bg1">
                  <a:lumMod val="50000"/>
                </a:schemeClr>
              </a:solidFill>
              <a:prstDash val="solid"/>
            </a:ln>
          </c:spPr>
          <c:marker>
            <c:symbol val="none"/>
          </c:marker>
          <c:val>
            <c:numRef>
              <c:f>Movements!$AC$3:$AC$14</c:f>
              <c:numCache>
                <c:formatCode>#,##0</c:formatCode>
                <c:ptCount val="12"/>
                <c:pt idx="0">
                  <c:v>11377</c:v>
                </c:pt>
                <c:pt idx="1">
                  <c:v>10340</c:v>
                </c:pt>
                <c:pt idx="2">
                  <c:v>10453</c:v>
                </c:pt>
                <c:pt idx="3">
                  <c:v>12886</c:v>
                </c:pt>
                <c:pt idx="4">
                  <c:v>13207</c:v>
                </c:pt>
                <c:pt idx="5">
                  <c:v>12474</c:v>
                </c:pt>
                <c:pt idx="6">
                  <c:v>14260</c:v>
                </c:pt>
                <c:pt idx="7">
                  <c:v>12521</c:v>
                </c:pt>
                <c:pt idx="8">
                  <c:v>10449</c:v>
                </c:pt>
                <c:pt idx="9">
                  <c:v>14729</c:v>
                </c:pt>
                <c:pt idx="10">
                  <c:v>12001</c:v>
                </c:pt>
                <c:pt idx="11">
                  <c:v>12076</c:v>
                </c:pt>
              </c:numCache>
            </c:numRef>
          </c:val>
          <c:smooth val="1"/>
        </c:ser>
        <c:dLbls>
          <c:showLegendKey val="0"/>
          <c:showVal val="0"/>
          <c:showCatName val="0"/>
          <c:showSerName val="0"/>
          <c:showPercent val="0"/>
          <c:showBubbleSize val="0"/>
        </c:dLbls>
        <c:smooth val="0"/>
        <c:axId val="142546536"/>
        <c:axId val="142745944"/>
      </c:lineChart>
      <c:catAx>
        <c:axId val="1425465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142745944"/>
        <c:crosses val="autoZero"/>
        <c:auto val="0"/>
        <c:lblAlgn val="ctr"/>
        <c:lblOffset val="100"/>
        <c:tickLblSkip val="1"/>
        <c:tickMarkSkip val="1"/>
        <c:noMultiLvlLbl val="0"/>
      </c:catAx>
      <c:valAx>
        <c:axId val="142745944"/>
        <c:scaling>
          <c:orientation val="minMax"/>
          <c:min val="5000"/>
        </c:scaling>
        <c:delete val="0"/>
        <c:axPos val="l"/>
        <c:majorGridlines>
          <c:spPr>
            <a:ln w="3175">
              <a:solidFill>
                <a:srgbClr val="C0C0C0"/>
              </a:solidFill>
              <a:prstDash val="solid"/>
            </a:ln>
          </c:spPr>
        </c:majorGridlines>
        <c:title>
          <c:tx>
            <c:rich>
              <a:bodyPr/>
              <a:lstStyle/>
              <a:p>
                <a:pPr>
                  <a:defRPr sz="1600" b="1" i="0" u="none" strike="noStrike" baseline="0">
                    <a:solidFill>
                      <a:srgbClr val="C00000"/>
                    </a:solidFill>
                    <a:latin typeface="Arial"/>
                    <a:ea typeface="Arial"/>
                    <a:cs typeface="Arial"/>
                  </a:defRPr>
                </a:pPr>
                <a:r>
                  <a:rPr lang="en-US" sz="1600">
                    <a:solidFill>
                      <a:srgbClr val="C00000"/>
                    </a:solidFill>
                  </a:rPr>
                  <a:t>Number of Aircraft Movements</a:t>
                </a:r>
              </a:p>
            </c:rich>
          </c:tx>
          <c:layout>
            <c:manualLayout>
              <c:xMode val="edge"/>
              <c:yMode val="edge"/>
              <c:x val="1.2208708286464203E-2"/>
              <c:y val="0.25119279814793793"/>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142546536"/>
        <c:crosses val="autoZero"/>
        <c:crossBetween val="between"/>
      </c:valAx>
      <c:spPr>
        <a:solidFill>
          <a:sysClr val="window" lastClr="FFFFFF">
            <a:lumMod val="95000"/>
          </a:sysClr>
        </a:solidFill>
        <a:ln w="12700">
          <a:solidFill>
            <a:srgbClr val="808080"/>
          </a:solidFill>
          <a:prstDash val="solid"/>
        </a:ln>
      </c:spPr>
    </c:plotArea>
    <c:legend>
      <c:legendPos val="t"/>
      <c:layout/>
      <c:overlay val="0"/>
      <c:spPr>
        <a:noFill/>
        <a:ln w="25400">
          <a:noFill/>
        </a:ln>
      </c:spPr>
      <c:txPr>
        <a:bodyPr/>
        <a:lstStyle/>
        <a:p>
          <a:pPr>
            <a:defRPr sz="1200"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570477247502775E-2"/>
          <c:y val="4.8939641109298562E-2"/>
          <c:w val="0.87569367369589901"/>
          <c:h val="0.85481239804241438"/>
        </c:manualLayout>
      </c:layout>
      <c:barChart>
        <c:barDir val="col"/>
        <c:grouping val="clustered"/>
        <c:varyColors val="0"/>
        <c:ser>
          <c:idx val="0"/>
          <c:order val="0"/>
          <c:tx>
            <c:v>Jet Arrivals</c:v>
          </c:tx>
          <c:spPr>
            <a:solidFill>
              <a:srgbClr val="C00000"/>
            </a:solidFill>
            <a:ln w="19050">
              <a:solidFill>
                <a:schemeClr val="tx1"/>
              </a:solidFill>
              <a:prstDash val="solid"/>
            </a:ln>
            <a:scene3d>
              <a:camera prst="orthographicFront"/>
              <a:lightRig rig="threePt" dir="t"/>
            </a:scene3d>
            <a:sp3d prstMaterial="dkEdge">
              <a:bevelT/>
            </a:sp3d>
          </c:spPr>
          <c:invertIfNegative val="0"/>
          <c:cat>
            <c:strRef>
              <c:f>'Jet Stats'!$B$69:$B$80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'Jet Stats'!$D$69:$D$80</c:f>
              <c:numCache>
                <c:formatCode>General</c:formatCode>
                <c:ptCount val="12"/>
                <c:pt idx="0">
                  <c:v>0</c:v>
                </c:pt>
                <c:pt idx="1">
                  <c:v>0</c:v>
                </c:pt>
                <c:pt idx="2">
                  <c:v>3</c:v>
                </c:pt>
                <c:pt idx="3">
                  <c:v>0</c:v>
                </c:pt>
                <c:pt idx="4">
                  <c:v>1</c:v>
                </c:pt>
                <c:pt idx="5">
                  <c:v>1</c:v>
                </c:pt>
                <c:pt idx="6">
                  <c:v>0</c:v>
                </c:pt>
                <c:pt idx="7">
                  <c:v>0</c:v>
                </c:pt>
                <c:pt idx="8">
                  <c:v>0</c:v>
                </c:pt>
                <c:pt idx="9">
                  <c:v>2</c:v>
                </c:pt>
                <c:pt idx="10">
                  <c:v>1</c:v>
                </c:pt>
                <c:pt idx="11">
                  <c:v>2</c:v>
                </c:pt>
              </c:numCache>
            </c:numRef>
          </c:val>
          <c:extLst/>
        </c:ser>
        <c:ser>
          <c:idx val="1"/>
          <c:order val="2"/>
          <c:tx>
            <c:v>Jet Departures</c:v>
          </c:tx>
          <c:spPr>
            <a:solidFill>
              <a:schemeClr val="bg1">
                <a:lumMod val="50000"/>
              </a:schemeClr>
            </a:solidFill>
            <a:ln>
              <a:solidFill>
                <a:schemeClr val="tx1"/>
              </a:solidFill>
            </a:ln>
            <a:scene3d>
              <a:camera prst="orthographicFront"/>
              <a:lightRig rig="threePt" dir="t"/>
            </a:scene3d>
            <a:sp3d>
              <a:bevelT/>
            </a:sp3d>
          </c:spPr>
          <c:invertIfNegative val="0"/>
          <c:cat>
            <c:strRef>
              <c:f>'Jet Stats'!$B$69:$B$80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'Jet Stats'!$E$69:$E$80</c:f>
              <c:numCache>
                <c:formatCode>General</c:formatCode>
                <c:ptCount val="12"/>
                <c:pt idx="0">
                  <c:v>0</c:v>
                </c:pt>
                <c:pt idx="1">
                  <c:v>0</c:v>
                </c:pt>
                <c:pt idx="2">
                  <c:v>2</c:v>
                </c:pt>
                <c:pt idx="3">
                  <c:v>0</c:v>
                </c:pt>
                <c:pt idx="4">
                  <c:v>0</c:v>
                </c:pt>
                <c:pt idx="5">
                  <c:v>0</c:v>
                </c:pt>
                <c:pt idx="6">
                  <c:v>0</c:v>
                </c:pt>
                <c:pt idx="7">
                  <c:v>0</c:v>
                </c:pt>
                <c:pt idx="8">
                  <c:v>0</c:v>
                </c:pt>
                <c:pt idx="9">
                  <c:v>2</c:v>
                </c:pt>
                <c:pt idx="10">
                  <c:v>1</c:v>
                </c:pt>
                <c:pt idx="11">
                  <c:v>3</c:v>
                </c:pt>
              </c:numCache>
            </c:numRef>
          </c:val>
        </c:ser>
        <c:dLbls>
          <c:showLegendKey val="0"/>
          <c:showVal val="0"/>
          <c:showCatName val="0"/>
          <c:showSerName val="0"/>
          <c:showPercent val="0"/>
          <c:showBubbleSize val="0"/>
        </c:dLbls>
        <c:gapWidth val="150"/>
        <c:axId val="142813640"/>
        <c:axId val="142842128"/>
      </c:barChart>
      <c:lineChart>
        <c:grouping val="standard"/>
        <c:varyColors val="0"/>
        <c:ser>
          <c:idx val="3"/>
          <c:order val="1"/>
          <c:tx>
            <c:v>Total Night Time Flights (2300-700)</c:v>
          </c:tx>
          <c:spPr>
            <a:ln w="31750">
              <a:solidFill>
                <a:srgbClr val="000000"/>
              </a:solidFill>
              <a:prstDash val="sysDash"/>
            </a:ln>
          </c:spPr>
          <c:marker>
            <c:symbol val="none"/>
          </c:marker>
          <c:cat>
            <c:strRef>
              <c:f>'Jet Stats'!$B$50:$B$61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'Jet Stats'!$C$69:$C$80</c:f>
              <c:numCache>
                <c:formatCode>General</c:formatCode>
                <c:ptCount val="12"/>
                <c:pt idx="0">
                  <c:v>4</c:v>
                </c:pt>
                <c:pt idx="1">
                  <c:v>7</c:v>
                </c:pt>
                <c:pt idx="2">
                  <c:v>11</c:v>
                </c:pt>
                <c:pt idx="3">
                  <c:v>17</c:v>
                </c:pt>
                <c:pt idx="4">
                  <c:v>25</c:v>
                </c:pt>
                <c:pt idx="5">
                  <c:v>42</c:v>
                </c:pt>
                <c:pt idx="6">
                  <c:v>24</c:v>
                </c:pt>
                <c:pt idx="7">
                  <c:v>8</c:v>
                </c:pt>
                <c:pt idx="8">
                  <c:v>12</c:v>
                </c:pt>
                <c:pt idx="9">
                  <c:v>5</c:v>
                </c:pt>
                <c:pt idx="10">
                  <c:v>13</c:v>
                </c:pt>
                <c:pt idx="11">
                  <c:v>11</c:v>
                </c:pt>
              </c:numCache>
            </c:numRef>
          </c:val>
          <c:smooth val="1"/>
        </c:ser>
        <c:ser>
          <c:idx val="2"/>
          <c:order val="3"/>
          <c:marker>
            <c:symbol val="none"/>
          </c:marker>
          <c:val>
            <c:numLit>
              <c:formatCode>General</c:formatCode>
              <c:ptCount val="1"/>
              <c:pt idx="0">
                <c:v>0</c:v>
              </c:pt>
            </c:numLit>
          </c:val>
          <c:smooth val="0"/>
        </c:ser>
        <c:ser>
          <c:idx val="4"/>
          <c:order val="4"/>
          <c:marker>
            <c:symbol val="none"/>
          </c:marker>
          <c:val>
            <c:numLit>
              <c:formatCode>General</c:formatCode>
              <c:ptCount val="1"/>
              <c:pt idx="0">
                <c:v>0</c:v>
              </c:pt>
            </c:numLit>
          </c:val>
          <c:smooth val="0"/>
        </c:ser>
        <c:ser>
          <c:idx val="5"/>
          <c:order val="5"/>
          <c:tx>
            <c:strRef>
              <c:f>'Jet Stats'!$F$49</c:f>
              <c:strCache>
                <c:ptCount val="1"/>
                <c:pt idx="0">
                  <c:v>Jet Complaints</c:v>
                </c:pt>
              </c:strCache>
            </c:strRef>
          </c:tx>
          <c:spPr>
            <a:ln>
              <a:solidFill>
                <a:srgbClr val="C00000"/>
              </a:solidFill>
            </a:ln>
          </c:spPr>
          <c:marker>
            <c:symbol val="none"/>
          </c:marker>
          <c:val>
            <c:numRef>
              <c:f>'Jet Stats'!$F$69:$F$80</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1"/>
        </c:ser>
        <c:dLbls>
          <c:showLegendKey val="0"/>
          <c:showVal val="0"/>
          <c:showCatName val="0"/>
          <c:showSerName val="0"/>
          <c:showPercent val="0"/>
          <c:showBubbleSize val="0"/>
        </c:dLbls>
        <c:marker val="1"/>
        <c:smooth val="0"/>
        <c:axId val="142813640"/>
        <c:axId val="142842128"/>
      </c:lineChart>
      <c:catAx>
        <c:axId val="142813640"/>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Times New Roman" pitchFamily="18" charset="0"/>
                <a:ea typeface="Arial"/>
                <a:cs typeface="Times New Roman" pitchFamily="18" charset="0"/>
              </a:defRPr>
            </a:pPr>
            <a:endParaRPr lang="en-US"/>
          </a:p>
        </c:txPr>
        <c:crossAx val="142842128"/>
        <c:crosses val="autoZero"/>
        <c:auto val="0"/>
        <c:lblAlgn val="ctr"/>
        <c:lblOffset val="100"/>
        <c:noMultiLvlLbl val="0"/>
      </c:catAx>
      <c:valAx>
        <c:axId val="142842128"/>
        <c:scaling>
          <c:orientation val="minMax"/>
        </c:scaling>
        <c:delete val="0"/>
        <c:axPos val="l"/>
        <c:majorGridlines>
          <c:spPr>
            <a:ln w="3175">
              <a:solidFill>
                <a:srgbClr val="C0C0C0"/>
              </a:solidFill>
              <a:prstDash val="solid"/>
            </a:ln>
          </c:spPr>
        </c:majorGridlines>
        <c:title>
          <c:tx>
            <c:rich>
              <a:bodyPr/>
              <a:lstStyle/>
              <a:p>
                <a:pPr>
                  <a:defRPr sz="1600" b="1" i="0" u="none" strike="noStrike" baseline="0">
                    <a:solidFill>
                      <a:srgbClr val="C00000"/>
                    </a:solidFill>
                    <a:latin typeface="Arial" pitchFamily="34" charset="0"/>
                    <a:ea typeface="Arial"/>
                    <a:cs typeface="Arial" pitchFamily="34" charset="0"/>
                  </a:defRPr>
                </a:pPr>
                <a:r>
                  <a:rPr lang="en-US" sz="1600">
                    <a:solidFill>
                      <a:srgbClr val="C00000"/>
                    </a:solidFill>
                    <a:latin typeface="Arial" pitchFamily="34" charset="0"/>
                    <a:cs typeface="Arial" pitchFamily="34" charset="0"/>
                  </a:rPr>
                  <a:t>Total</a:t>
                </a:r>
                <a:r>
                  <a:rPr lang="en-US" sz="1600" baseline="0">
                    <a:solidFill>
                      <a:srgbClr val="C00000"/>
                    </a:solidFill>
                    <a:latin typeface="Arial" pitchFamily="34" charset="0"/>
                    <a:cs typeface="Arial" pitchFamily="34" charset="0"/>
                  </a:rPr>
                  <a:t> Flights</a:t>
                </a:r>
                <a:endParaRPr lang="en-US" sz="1600">
                  <a:solidFill>
                    <a:srgbClr val="C00000"/>
                  </a:solidFill>
                  <a:latin typeface="Arial" pitchFamily="34" charset="0"/>
                  <a:cs typeface="Arial" pitchFamily="34" charset="0"/>
                </a:endParaRPr>
              </a:p>
            </c:rich>
          </c:tx>
          <c:layout>
            <c:manualLayout>
              <c:xMode val="edge"/>
              <c:yMode val="edge"/>
              <c:x val="1.470753655793026E-2"/>
              <c:y val="0.38457790253282625"/>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Times New Roman" pitchFamily="18" charset="0"/>
                <a:ea typeface="Arial"/>
                <a:cs typeface="Times New Roman" pitchFamily="18" charset="0"/>
              </a:defRPr>
            </a:pPr>
            <a:endParaRPr lang="en-US"/>
          </a:p>
        </c:txPr>
        <c:crossAx val="142813640"/>
        <c:crosses val="autoZero"/>
        <c:crossBetween val="between"/>
      </c:valAx>
      <c:spPr>
        <a:solidFill>
          <a:schemeClr val="bg1">
            <a:lumMod val="95000"/>
          </a:schemeClr>
        </a:solidFill>
        <a:ln w="25400">
          <a:noFill/>
        </a:ln>
      </c:spPr>
    </c:plotArea>
    <c:legend>
      <c:legendPos val="r"/>
      <c:legendEntry>
        <c:idx val="3"/>
        <c:delete val="1"/>
      </c:legendEntry>
      <c:legendEntry>
        <c:idx val="4"/>
        <c:delete val="1"/>
      </c:legendEntry>
      <c:layout>
        <c:manualLayout>
          <c:xMode val="edge"/>
          <c:yMode val="edge"/>
          <c:x val="0.56426668885232445"/>
          <c:y val="8.5026811801137289E-2"/>
          <c:w val="0.38082514966528058"/>
          <c:h val="0.19371632822213014"/>
        </c:manualLayout>
      </c:layout>
      <c:overlay val="0"/>
      <c:spPr>
        <a:noFill/>
        <a:ln w="25400">
          <a:noFill/>
        </a:ln>
      </c:spPr>
      <c:txPr>
        <a:bodyPr/>
        <a:lstStyle/>
        <a:p>
          <a:pPr>
            <a:defRPr sz="1200" b="1" i="0" u="none" strike="noStrike" baseline="0">
              <a:solidFill>
                <a:srgbClr val="000000"/>
              </a:solidFill>
              <a:latin typeface="Times New Roman" pitchFamily="18" charset="0"/>
              <a:ea typeface="Arial"/>
              <a:cs typeface="Times New Roman" pitchFamily="18" charset="0"/>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
</a:t>
            </a:r>
          </a:p>
        </c:rich>
      </c:tx>
      <c:layout>
        <c:manualLayout>
          <c:xMode val="edge"/>
          <c:yMode val="edge"/>
          <c:x val="0.49611536839145265"/>
          <c:y val="1.9575821370952561E-2"/>
        </c:manualLayout>
      </c:layout>
      <c:overlay val="0"/>
      <c:spPr>
        <a:noFill/>
        <a:ln w="25400">
          <a:noFill/>
        </a:ln>
      </c:spPr>
    </c:title>
    <c:autoTitleDeleted val="0"/>
    <c:view3D>
      <c:rotX val="37"/>
      <c:hPercent val="65"/>
      <c:rotY val="44"/>
      <c:depthPercent val="100"/>
      <c:rAngAx val="1"/>
    </c:view3D>
    <c:floor>
      <c:thickness val="0"/>
      <c:spPr>
        <a:solidFill>
          <a:srgbClr val="C0C0C0"/>
        </a:solidFill>
        <a:ln w="3175">
          <a:solidFill>
            <a:srgbClr val="000000"/>
          </a:solidFill>
          <a:prstDash val="solid"/>
        </a:ln>
      </c:spPr>
    </c:floor>
    <c:sideWall>
      <c:thickness val="0"/>
      <c:spPr>
        <a:solidFill>
          <a:schemeClr val="bg1">
            <a:lumMod val="85000"/>
          </a:schemeClr>
        </a:solidFill>
        <a:ln w="25400">
          <a:noFill/>
        </a:ln>
      </c:spPr>
    </c:sideWall>
    <c:backWall>
      <c:thickness val="0"/>
      <c:spPr>
        <a:solidFill>
          <a:schemeClr val="bg1">
            <a:lumMod val="85000"/>
          </a:schemeClr>
        </a:solidFill>
        <a:ln w="25400">
          <a:noFill/>
        </a:ln>
      </c:spPr>
    </c:backWall>
    <c:plotArea>
      <c:layout>
        <c:manualLayout>
          <c:layoutTarget val="inner"/>
          <c:xMode val="edge"/>
          <c:yMode val="edge"/>
          <c:x val="9.9362110986126712E-2"/>
          <c:y val="3.8929422812974075E-2"/>
          <c:w val="0.8937985095613048"/>
          <c:h val="0.89153242312600756"/>
        </c:manualLayout>
      </c:layout>
      <c:bar3DChart>
        <c:barDir val="col"/>
        <c:grouping val="clustered"/>
        <c:varyColors val="0"/>
        <c:ser>
          <c:idx val="2"/>
          <c:order val="0"/>
          <c:tx>
            <c:v>2013</c:v>
          </c:tx>
          <c:spPr>
            <a:solidFill>
              <a:schemeClr val="tx1"/>
            </a:solidFill>
            <a:ln w="12700">
              <a:solidFill>
                <a:schemeClr val="tx1"/>
              </a:solidFill>
              <a:prstDash val="solid"/>
            </a:ln>
            <a:scene3d>
              <a:camera prst="orthographicFront"/>
              <a:lightRig rig="threePt" dir="t"/>
            </a:scene3d>
            <a:sp3d prstMaterial="dkEdge">
              <a:bevelT/>
              <a:contourClr>
                <a:srgbClr val="000000"/>
              </a:contourClr>
            </a:sp3d>
          </c:spPr>
          <c:invertIfNegative val="0"/>
          <c:cat>
            <c:strRef>
              <c:f>'Runway Utilization'!$B$81:$G$81</c:f>
              <c:strCache>
                <c:ptCount val="6"/>
                <c:pt idx="0">
                  <c:v>Local</c:v>
                </c:pt>
                <c:pt idx="1">
                  <c:v>8</c:v>
                </c:pt>
                <c:pt idx="2">
                  <c:v>17</c:v>
                </c:pt>
                <c:pt idx="3">
                  <c:v>26</c:v>
                </c:pt>
                <c:pt idx="4">
                  <c:v>35</c:v>
                </c:pt>
                <c:pt idx="5">
                  <c:v>Heli</c:v>
                </c:pt>
              </c:strCache>
            </c:strRef>
          </c:cat>
          <c:val>
            <c:numRef>
              <c:f>'Runway Utilization'!$B$90:$G$90</c:f>
              <c:numCache>
                <c:formatCode>0%</c:formatCode>
                <c:ptCount val="6"/>
                <c:pt idx="0">
                  <c:v>0.59190216100688675</c:v>
                </c:pt>
                <c:pt idx="1">
                  <c:v>1.4997922108762765E-2</c:v>
                </c:pt>
                <c:pt idx="2">
                  <c:v>0.11415043932557588</c:v>
                </c:pt>
                <c:pt idx="3">
                  <c:v>0.12272916171930658</c:v>
                </c:pt>
                <c:pt idx="4">
                  <c:v>9.2273213013535971E-2</c:v>
                </c:pt>
                <c:pt idx="5">
                  <c:v>6.3613156019947756E-2</c:v>
                </c:pt>
              </c:numCache>
            </c:numRef>
          </c:val>
        </c:ser>
        <c:ser>
          <c:idx val="3"/>
          <c:order val="1"/>
          <c:tx>
            <c:v>2014</c:v>
          </c:tx>
          <c:spPr>
            <a:solidFill>
              <a:schemeClr val="bg1">
                <a:lumMod val="50000"/>
              </a:schemeClr>
            </a:solidFill>
            <a:ln w="12700">
              <a:solidFill>
                <a:srgbClr val="000000"/>
              </a:solidFill>
              <a:prstDash val="solid"/>
            </a:ln>
            <a:scene3d>
              <a:camera prst="orthographicFront"/>
              <a:lightRig rig="threePt" dir="t"/>
            </a:scene3d>
            <a:sp3d prstMaterial="dkEdge">
              <a:bevelT/>
              <a:contourClr>
                <a:srgbClr val="000000"/>
              </a:contourClr>
            </a:sp3d>
          </c:spPr>
          <c:invertIfNegative val="0"/>
          <c:cat>
            <c:strRef>
              <c:f>'Runway Utilization'!$B$81:$G$81</c:f>
              <c:strCache>
                <c:ptCount val="6"/>
                <c:pt idx="0">
                  <c:v>Local</c:v>
                </c:pt>
                <c:pt idx="1">
                  <c:v>8</c:v>
                </c:pt>
                <c:pt idx="2">
                  <c:v>17</c:v>
                </c:pt>
                <c:pt idx="3">
                  <c:v>26</c:v>
                </c:pt>
                <c:pt idx="4">
                  <c:v>35</c:v>
                </c:pt>
                <c:pt idx="5">
                  <c:v>Heli</c:v>
                </c:pt>
              </c:strCache>
            </c:strRef>
          </c:cat>
          <c:val>
            <c:numRef>
              <c:f>'Runway Utilization'!$B$91:$G$91</c:f>
              <c:numCache>
                <c:formatCode>0%</c:formatCode>
                <c:ptCount val="6"/>
                <c:pt idx="0">
                  <c:v>0.59997410967957321</c:v>
                </c:pt>
                <c:pt idx="1">
                  <c:v>1.4975506394227822E-2</c:v>
                </c:pt>
                <c:pt idx="2">
                  <c:v>0.10405183514679131</c:v>
                </c:pt>
                <c:pt idx="3">
                  <c:v>0.11145782943729432</c:v>
                </c:pt>
                <c:pt idx="4">
                  <c:v>9.915992723457312E-2</c:v>
                </c:pt>
                <c:pt idx="5">
                  <c:v>6.9951557847833051E-2</c:v>
                </c:pt>
              </c:numCache>
            </c:numRef>
          </c:val>
        </c:ser>
        <c:ser>
          <c:idx val="1"/>
          <c:order val="2"/>
          <c:tx>
            <c:v>2015</c:v>
          </c:tx>
          <c:spPr>
            <a:solidFill>
              <a:srgbClr val="C00000"/>
            </a:solidFill>
            <a:ln>
              <a:solidFill>
                <a:prstClr val="black"/>
              </a:solidFill>
            </a:ln>
            <a:scene3d>
              <a:camera prst="orthographicFront"/>
              <a:lightRig rig="threePt" dir="t"/>
            </a:scene3d>
            <a:sp3d prstMaterial="dkEdge">
              <a:bevelT/>
              <a:contourClr>
                <a:srgbClr val="000000"/>
              </a:contourClr>
            </a:sp3d>
          </c:spPr>
          <c:invertIfNegative val="0"/>
          <c:cat>
            <c:strRef>
              <c:f>'Runway Utilization'!$B$81:$G$81</c:f>
              <c:strCache>
                <c:ptCount val="6"/>
                <c:pt idx="0">
                  <c:v>Local</c:v>
                </c:pt>
                <c:pt idx="1">
                  <c:v>8</c:v>
                </c:pt>
                <c:pt idx="2">
                  <c:v>17</c:v>
                </c:pt>
                <c:pt idx="3">
                  <c:v>26</c:v>
                </c:pt>
                <c:pt idx="4">
                  <c:v>35</c:v>
                </c:pt>
                <c:pt idx="5">
                  <c:v>Heli</c:v>
                </c:pt>
              </c:strCache>
            </c:strRef>
          </c:cat>
          <c:val>
            <c:numRef>
              <c:f>'Runway Utilization'!$B$92:$G$92</c:f>
              <c:numCache>
                <c:formatCode>0%</c:formatCode>
                <c:ptCount val="6"/>
                <c:pt idx="0">
                  <c:v>0.61135826589747988</c:v>
                </c:pt>
                <c:pt idx="1">
                  <c:v>2.4217502079180473E-2</c:v>
                </c:pt>
                <c:pt idx="2">
                  <c:v>0.11409750366331797</c:v>
                </c:pt>
                <c:pt idx="3">
                  <c:v>0.10500191416614962</c:v>
                </c:pt>
                <c:pt idx="4">
                  <c:v>8.6599516838061538E-2</c:v>
                </c:pt>
                <c:pt idx="5">
                  <c:v>6.2296207310794577E-2</c:v>
                </c:pt>
              </c:numCache>
            </c:numRef>
          </c:val>
        </c:ser>
        <c:ser>
          <c:idx val="0"/>
          <c:order val="3"/>
          <c:tx>
            <c:v>2016</c:v>
          </c:tx>
          <c:spPr>
            <a:solidFill>
              <a:schemeClr val="accent1"/>
            </a:solidFill>
            <a:ln w="12700">
              <a:solidFill>
                <a:schemeClr val="tx1"/>
              </a:solidFill>
              <a:prstDash val="solid"/>
            </a:ln>
            <a:scene3d>
              <a:camera prst="orthographicFront"/>
              <a:lightRig rig="threePt" dir="t"/>
            </a:scene3d>
            <a:sp3d prstMaterial="dkEdge">
              <a:bevelT/>
              <a:contourClr>
                <a:srgbClr val="000000"/>
              </a:contourClr>
            </a:sp3d>
          </c:spPr>
          <c:invertIfNegative val="0"/>
          <c:cat>
            <c:strRef>
              <c:f>'Runway Utilization'!$B$81:$G$81</c:f>
              <c:strCache>
                <c:ptCount val="6"/>
                <c:pt idx="0">
                  <c:v>Local</c:v>
                </c:pt>
                <c:pt idx="1">
                  <c:v>8</c:v>
                </c:pt>
                <c:pt idx="2">
                  <c:v>17</c:v>
                </c:pt>
                <c:pt idx="3">
                  <c:v>26</c:v>
                </c:pt>
                <c:pt idx="4">
                  <c:v>35</c:v>
                </c:pt>
                <c:pt idx="5">
                  <c:v>Heli</c:v>
                </c:pt>
              </c:strCache>
            </c:strRef>
          </c:cat>
          <c:val>
            <c:numRef>
              <c:f>'Runway Utilization'!$B$93:$G$93</c:f>
              <c:numCache>
                <c:formatCode>0%</c:formatCode>
                <c:ptCount val="6"/>
                <c:pt idx="0">
                  <c:v>0.62080957992292751</c:v>
                </c:pt>
                <c:pt idx="1">
                  <c:v>2.3370171024554923E-2</c:v>
                </c:pt>
                <c:pt idx="2">
                  <c:v>0.11010541736997993</c:v>
                </c:pt>
                <c:pt idx="3">
                  <c:v>0.10132806777285901</c:v>
                </c:pt>
                <c:pt idx="4">
                  <c:v>8.3569540431223929E-2</c:v>
                </c:pt>
                <c:pt idx="5">
                  <c:v>6.01165642217905E-2</c:v>
                </c:pt>
              </c:numCache>
            </c:numRef>
          </c:val>
        </c:ser>
        <c:dLbls>
          <c:showLegendKey val="0"/>
          <c:showVal val="0"/>
          <c:showCatName val="0"/>
          <c:showSerName val="0"/>
          <c:showPercent val="0"/>
          <c:showBubbleSize val="0"/>
        </c:dLbls>
        <c:gapWidth val="150"/>
        <c:shape val="box"/>
        <c:axId val="143285800"/>
        <c:axId val="142877552"/>
        <c:axId val="0"/>
      </c:bar3DChart>
      <c:catAx>
        <c:axId val="143285800"/>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100" b="1" i="0" u="none" strike="noStrike" baseline="0">
                <a:solidFill>
                  <a:srgbClr val="000000"/>
                </a:solidFill>
                <a:latin typeface="Times New Roman" pitchFamily="18" charset="0"/>
                <a:ea typeface="Arial"/>
                <a:cs typeface="Times New Roman" pitchFamily="18" charset="0"/>
              </a:defRPr>
            </a:pPr>
            <a:endParaRPr lang="en-US"/>
          </a:p>
        </c:txPr>
        <c:crossAx val="142877552"/>
        <c:crosses val="autoZero"/>
        <c:auto val="0"/>
        <c:lblAlgn val="ctr"/>
        <c:lblOffset val="100"/>
        <c:tickLblSkip val="1"/>
        <c:tickMarkSkip val="1"/>
        <c:noMultiLvlLbl val="0"/>
      </c:catAx>
      <c:valAx>
        <c:axId val="142877552"/>
        <c:scaling>
          <c:orientation val="minMax"/>
        </c:scaling>
        <c:delete val="0"/>
        <c:axPos val="l"/>
        <c:majorGridlines>
          <c:spPr>
            <a:ln w="3175">
              <a:solidFill>
                <a:srgbClr val="C0C0C0"/>
              </a:solidFill>
              <a:prstDash val="solid"/>
            </a:ln>
          </c:spPr>
        </c:majorGridlines>
        <c:title>
          <c:tx>
            <c:rich>
              <a:bodyPr/>
              <a:lstStyle/>
              <a:p>
                <a:pPr>
                  <a:defRPr sz="1600" b="1" i="0" u="none" strike="noStrike" baseline="0">
                    <a:solidFill>
                      <a:srgbClr val="C00000"/>
                    </a:solidFill>
                    <a:latin typeface="Arial" pitchFamily="34" charset="0"/>
                    <a:ea typeface="Arial"/>
                    <a:cs typeface="Arial" pitchFamily="34" charset="0"/>
                  </a:defRPr>
                </a:pPr>
                <a:r>
                  <a:rPr lang="en-US" sz="1600">
                    <a:solidFill>
                      <a:srgbClr val="C00000"/>
                    </a:solidFill>
                    <a:latin typeface="Arial" pitchFamily="34" charset="0"/>
                    <a:cs typeface="Arial" pitchFamily="34" charset="0"/>
                  </a:rPr>
                  <a:t>Runway Use</a:t>
                </a:r>
              </a:p>
            </c:rich>
          </c:tx>
          <c:layout>
            <c:manualLayout>
              <c:xMode val="edge"/>
              <c:yMode val="edge"/>
              <c:x val="1.3523387701537343E-2"/>
              <c:y val="0.40412586041423731"/>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Times New Roman" pitchFamily="18" charset="0"/>
                <a:ea typeface="Arial"/>
                <a:cs typeface="Times New Roman" pitchFamily="18" charset="0"/>
              </a:defRPr>
            </a:pPr>
            <a:endParaRPr lang="en-US"/>
          </a:p>
        </c:txPr>
        <c:crossAx val="143285800"/>
        <c:crosses val="autoZero"/>
        <c:crossBetween val="between"/>
      </c:valAx>
      <c:spPr>
        <a:noFill/>
        <a:ln w="25400">
          <a:noFill/>
        </a:ln>
      </c:spPr>
    </c:plotArea>
    <c:legend>
      <c:legendPos val="r"/>
      <c:layout>
        <c:manualLayout>
          <c:xMode val="edge"/>
          <c:yMode val="edge"/>
          <c:x val="0.32759280089988868"/>
          <c:y val="7.9306543104130475E-2"/>
          <c:w val="0.58591359673790422"/>
          <c:h val="5.5651988455571483E-2"/>
        </c:manualLayout>
      </c:layout>
      <c:overlay val="0"/>
      <c:spPr>
        <a:noFill/>
        <a:ln w="25400">
          <a:noFill/>
        </a:ln>
      </c:spPr>
      <c:txPr>
        <a:bodyPr/>
        <a:lstStyle/>
        <a:p>
          <a:pPr>
            <a:defRPr sz="1200" b="1" i="0" u="none" strike="noStrike" baseline="0">
              <a:solidFill>
                <a:srgbClr val="000000"/>
              </a:solidFill>
              <a:latin typeface="Times New Roman" pitchFamily="18" charset="0"/>
              <a:ea typeface="Arial"/>
              <a:cs typeface="Times New Roman" pitchFamily="18" charset="0"/>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570477247502775E-2"/>
          <c:y val="4.8939641109298562E-2"/>
          <c:w val="0.8890715918035329"/>
          <c:h val="0.88536343758994118"/>
        </c:manualLayout>
      </c:layout>
      <c:barChart>
        <c:barDir val="col"/>
        <c:grouping val="clustered"/>
        <c:varyColors val="0"/>
        <c:ser>
          <c:idx val="5"/>
          <c:order val="0"/>
          <c:tx>
            <c:v>2014</c:v>
          </c:tx>
          <c:spPr>
            <a:solidFill>
              <a:schemeClr val="tx1"/>
            </a:solidFill>
            <a:ln w="12700">
              <a:solidFill>
                <a:schemeClr val="tx1"/>
              </a:solidFill>
              <a:prstDash val="solid"/>
            </a:ln>
            <a:scene3d>
              <a:camera prst="orthographicFront"/>
              <a:lightRig rig="threePt" dir="t"/>
            </a:scene3d>
            <a:sp3d prstMaterial="dkEdge">
              <a:bevelT/>
            </a:sp3d>
          </c:spPr>
          <c:invertIfNegative val="0"/>
          <c:cat>
            <c:strRef>
              <c:f>'Concern Data'!$B$4:$B$15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'Concern Data'!$T$4:$T$15</c:f>
              <c:numCache>
                <c:formatCode>General</c:formatCode>
                <c:ptCount val="12"/>
                <c:pt idx="0">
                  <c:v>2</c:v>
                </c:pt>
                <c:pt idx="1">
                  <c:v>4</c:v>
                </c:pt>
                <c:pt idx="2">
                  <c:v>2</c:v>
                </c:pt>
                <c:pt idx="3">
                  <c:v>17</c:v>
                </c:pt>
                <c:pt idx="4">
                  <c:v>14</c:v>
                </c:pt>
                <c:pt idx="5">
                  <c:v>21</c:v>
                </c:pt>
                <c:pt idx="6">
                  <c:v>12</c:v>
                </c:pt>
                <c:pt idx="7">
                  <c:v>12</c:v>
                </c:pt>
                <c:pt idx="8">
                  <c:v>6</c:v>
                </c:pt>
                <c:pt idx="9">
                  <c:v>5</c:v>
                </c:pt>
                <c:pt idx="10">
                  <c:v>3</c:v>
                </c:pt>
                <c:pt idx="11">
                  <c:v>5</c:v>
                </c:pt>
              </c:numCache>
            </c:numRef>
          </c:val>
        </c:ser>
        <c:ser>
          <c:idx val="1"/>
          <c:order val="1"/>
          <c:tx>
            <c:v>2015</c:v>
          </c:tx>
          <c:spPr>
            <a:solidFill>
              <a:srgbClr val="C00000"/>
            </a:solidFill>
            <a:ln w="12700">
              <a:solidFill>
                <a:schemeClr val="tx1"/>
              </a:solidFill>
              <a:prstDash val="solid"/>
            </a:ln>
            <a:scene3d>
              <a:camera prst="orthographicFront"/>
              <a:lightRig rig="threePt" dir="t"/>
            </a:scene3d>
            <a:sp3d prstMaterial="dkEdge">
              <a:bevelT/>
            </a:sp3d>
          </c:spPr>
          <c:invertIfNegative val="0"/>
          <c:cat>
            <c:strRef>
              <c:f>'Concern Data'!$B$4:$B$15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'Concern Data'!$U$4:$U$15</c:f>
              <c:numCache>
                <c:formatCode>General</c:formatCode>
                <c:ptCount val="12"/>
                <c:pt idx="0">
                  <c:v>3</c:v>
                </c:pt>
                <c:pt idx="1">
                  <c:v>7</c:v>
                </c:pt>
                <c:pt idx="2">
                  <c:v>7</c:v>
                </c:pt>
                <c:pt idx="3">
                  <c:v>2</c:v>
                </c:pt>
                <c:pt idx="4">
                  <c:v>8</c:v>
                </c:pt>
                <c:pt idx="5">
                  <c:v>5</c:v>
                </c:pt>
                <c:pt idx="6">
                  <c:v>26</c:v>
                </c:pt>
                <c:pt idx="7">
                  <c:v>25</c:v>
                </c:pt>
                <c:pt idx="8">
                  <c:v>6</c:v>
                </c:pt>
                <c:pt idx="9">
                  <c:v>9</c:v>
                </c:pt>
                <c:pt idx="10">
                  <c:v>6</c:v>
                </c:pt>
                <c:pt idx="11">
                  <c:v>1</c:v>
                </c:pt>
              </c:numCache>
            </c:numRef>
          </c:val>
        </c:ser>
        <c:ser>
          <c:idx val="0"/>
          <c:order val="2"/>
          <c:tx>
            <c:v>2016</c:v>
          </c:tx>
          <c:spPr>
            <a:solidFill>
              <a:schemeClr val="bg1">
                <a:lumMod val="50000"/>
              </a:schemeClr>
            </a:solidFill>
            <a:ln w="12700">
              <a:solidFill>
                <a:schemeClr val="tx1"/>
              </a:solidFill>
              <a:prstDash val="solid"/>
            </a:ln>
            <a:scene3d>
              <a:camera prst="orthographicFront"/>
              <a:lightRig rig="threePt" dir="t"/>
            </a:scene3d>
            <a:sp3d prstMaterial="dkEdge">
              <a:bevelT/>
            </a:sp3d>
          </c:spPr>
          <c:invertIfNegative val="0"/>
          <c:cat>
            <c:strRef>
              <c:f>'Concern Data'!$B$4:$B$15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'Concern Data'!$V$4:$V$15</c:f>
              <c:numCache>
                <c:formatCode>General</c:formatCode>
                <c:ptCount val="12"/>
                <c:pt idx="0">
                  <c:v>4</c:v>
                </c:pt>
                <c:pt idx="1">
                  <c:v>3</c:v>
                </c:pt>
                <c:pt idx="2">
                  <c:v>7</c:v>
                </c:pt>
                <c:pt idx="3">
                  <c:v>3</c:v>
                </c:pt>
                <c:pt idx="4">
                  <c:v>12</c:v>
                </c:pt>
                <c:pt idx="5">
                  <c:v>11</c:v>
                </c:pt>
                <c:pt idx="6">
                  <c:v>10</c:v>
                </c:pt>
                <c:pt idx="7">
                  <c:v>6</c:v>
                </c:pt>
                <c:pt idx="8">
                  <c:v>5</c:v>
                </c:pt>
                <c:pt idx="9">
                  <c:v>2</c:v>
                </c:pt>
                <c:pt idx="10">
                  <c:v>2</c:v>
                </c:pt>
                <c:pt idx="11">
                  <c:v>1</c:v>
                </c:pt>
              </c:numCache>
            </c:numRef>
          </c:val>
        </c:ser>
        <c:dLbls>
          <c:showLegendKey val="0"/>
          <c:showVal val="0"/>
          <c:showCatName val="0"/>
          <c:showSerName val="0"/>
          <c:showPercent val="0"/>
          <c:showBubbleSize val="0"/>
        </c:dLbls>
        <c:gapWidth val="150"/>
        <c:axId val="142529992"/>
        <c:axId val="142530384"/>
      </c:barChart>
      <c:lineChart>
        <c:grouping val="standard"/>
        <c:varyColors val="0"/>
        <c:ser>
          <c:idx val="3"/>
          <c:order val="5"/>
          <c:tx>
            <c:v>5 yr. average</c:v>
          </c:tx>
          <c:spPr>
            <a:ln w="41275">
              <a:solidFill>
                <a:srgbClr val="000000"/>
              </a:solidFill>
              <a:prstDash val="sysDash"/>
            </a:ln>
          </c:spPr>
          <c:marker>
            <c:symbol val="diamond"/>
            <c:size val="11"/>
            <c:spPr>
              <a:solidFill>
                <a:srgbClr val="C00000"/>
              </a:solidFill>
              <a:ln>
                <a:solidFill>
                  <a:srgbClr val="000000"/>
                </a:solidFill>
                <a:prstDash val="solid"/>
              </a:ln>
            </c:spPr>
          </c:marker>
          <c:val>
            <c:numRef>
              <c:f>'Concern Data'!$X$4:$X$15</c:f>
              <c:numCache>
                <c:formatCode>0</c:formatCode>
                <c:ptCount val="12"/>
                <c:pt idx="0">
                  <c:v>2.6</c:v>
                </c:pt>
                <c:pt idx="1">
                  <c:v>3.6</c:v>
                </c:pt>
                <c:pt idx="2">
                  <c:v>4.2</c:v>
                </c:pt>
                <c:pt idx="3">
                  <c:v>6.8</c:v>
                </c:pt>
                <c:pt idx="4">
                  <c:v>10.4</c:v>
                </c:pt>
                <c:pt idx="5">
                  <c:v>9.8000000000000007</c:v>
                </c:pt>
                <c:pt idx="6">
                  <c:v>11</c:v>
                </c:pt>
                <c:pt idx="7">
                  <c:v>8.8000000000000007</c:v>
                </c:pt>
                <c:pt idx="8">
                  <c:v>4.5999999999999996</c:v>
                </c:pt>
                <c:pt idx="9">
                  <c:v>4</c:v>
                </c:pt>
                <c:pt idx="10">
                  <c:v>2.4</c:v>
                </c:pt>
                <c:pt idx="11">
                  <c:v>1.4</c:v>
                </c:pt>
              </c:numCache>
            </c:numRef>
          </c:val>
          <c:smooth val="1"/>
        </c:ser>
        <c:dLbls>
          <c:showLegendKey val="0"/>
          <c:showVal val="0"/>
          <c:showCatName val="0"/>
          <c:showSerName val="0"/>
          <c:showPercent val="0"/>
          <c:showBubbleSize val="0"/>
        </c:dLbls>
        <c:marker val="1"/>
        <c:smooth val="0"/>
        <c:axId val="142530776"/>
        <c:axId val="142531168"/>
        <c:extLst>
          <c:ext xmlns:c15="http://schemas.microsoft.com/office/drawing/2012/chart" uri="{02D57815-91ED-43cb-92C2-25804820EDAC}">
            <c15:filteredLineSeries>
              <c15:ser>
                <c:idx val="6"/>
                <c:order val="3"/>
                <c:spPr>
                  <a:ln w="12700">
                    <a:solidFill>
                      <a:srgbClr val="008080"/>
                    </a:solidFill>
                    <a:prstDash val="solid"/>
                  </a:ln>
                </c:spPr>
                <c:marker>
                  <c:symbol val="plus"/>
                  <c:size val="5"/>
                  <c:spPr>
                    <a:noFill/>
                    <a:ln>
                      <a:solidFill>
                        <a:srgbClr val="008080"/>
                      </a:solidFill>
                      <a:prstDash val="solid"/>
                    </a:ln>
                  </c:spPr>
                </c:marker>
                <c:val>
                  <c:numLit>
                    <c:formatCode>General</c:formatCode>
                    <c:ptCount val="1"/>
                    <c:pt idx="0">
                      <c:v>1</c:v>
                    </c:pt>
                  </c:numLit>
                </c:val>
                <c:smooth val="0"/>
              </c15:ser>
            </c15:filteredLineSeries>
            <c15:filteredLineSeries>
              <c15:ser>
                <c:idx val="7"/>
                <c:order val="4"/>
                <c:spPr>
                  <a:ln w="12700">
                    <a:solidFill>
                      <a:srgbClr val="0000FF"/>
                    </a:solidFill>
                    <a:prstDash val="solid"/>
                  </a:ln>
                </c:spPr>
                <c:marker>
                  <c:symbol val="dot"/>
                  <c:size val="5"/>
                  <c:spPr>
                    <a:noFill/>
                    <a:ln>
                      <a:solidFill>
                        <a:srgbClr val="0000FF"/>
                      </a:solidFill>
                      <a:prstDash val="solid"/>
                    </a:ln>
                  </c:spPr>
                </c:marker>
                <c:val>
                  <c:numLit>
                    <c:formatCode>General</c:formatCode>
                    <c:ptCount val="1"/>
                    <c:pt idx="0">
                      <c:v>1</c:v>
                    </c:pt>
                  </c:numLit>
                </c:val>
                <c:smooth val="0"/>
              </c15:ser>
            </c15:filteredLineSeries>
          </c:ext>
        </c:extLst>
      </c:lineChart>
      <c:catAx>
        <c:axId val="142529992"/>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Times New Roman" pitchFamily="18" charset="0"/>
                <a:ea typeface="Arial"/>
                <a:cs typeface="Times New Roman" pitchFamily="18" charset="0"/>
              </a:defRPr>
            </a:pPr>
            <a:endParaRPr lang="en-US"/>
          </a:p>
        </c:txPr>
        <c:crossAx val="142530384"/>
        <c:crosses val="autoZero"/>
        <c:auto val="0"/>
        <c:lblAlgn val="ctr"/>
        <c:lblOffset val="100"/>
        <c:tickLblSkip val="1"/>
        <c:tickMarkSkip val="1"/>
        <c:noMultiLvlLbl val="0"/>
      </c:catAx>
      <c:valAx>
        <c:axId val="142530384"/>
        <c:scaling>
          <c:orientation val="minMax"/>
        </c:scaling>
        <c:delete val="0"/>
        <c:axPos val="l"/>
        <c:majorGridlines>
          <c:spPr>
            <a:ln w="3175">
              <a:solidFill>
                <a:srgbClr val="C0C0C0"/>
              </a:solidFill>
              <a:prstDash val="solid"/>
            </a:ln>
          </c:spPr>
        </c:majorGridlines>
        <c:title>
          <c:tx>
            <c:rich>
              <a:bodyPr/>
              <a:lstStyle/>
              <a:p>
                <a:pPr>
                  <a:defRPr sz="1600" b="1" i="0" u="none" strike="noStrike" baseline="0">
                    <a:solidFill>
                      <a:srgbClr val="C00000"/>
                    </a:solidFill>
                    <a:latin typeface="Arial" pitchFamily="34" charset="0"/>
                    <a:ea typeface="Arial"/>
                    <a:cs typeface="Arial" pitchFamily="34" charset="0"/>
                  </a:defRPr>
                </a:pPr>
                <a:r>
                  <a:rPr lang="en-US" sz="1600">
                    <a:solidFill>
                      <a:srgbClr val="C00000"/>
                    </a:solidFill>
                    <a:latin typeface="Arial" pitchFamily="34" charset="0"/>
                    <a:cs typeface="Arial" pitchFamily="34" charset="0"/>
                  </a:rPr>
                  <a:t>Number of Concerns</a:t>
                </a:r>
              </a:p>
            </c:rich>
          </c:tx>
          <c:layout>
            <c:manualLayout>
              <c:xMode val="edge"/>
              <c:yMode val="edge"/>
              <c:x val="1.3239348425928358E-2"/>
              <c:y val="0.33653912737176322"/>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Times New Roman" pitchFamily="18" charset="0"/>
                <a:ea typeface="Arial"/>
                <a:cs typeface="Times New Roman" pitchFamily="18" charset="0"/>
              </a:defRPr>
            </a:pPr>
            <a:endParaRPr lang="en-US"/>
          </a:p>
        </c:txPr>
        <c:crossAx val="142529992"/>
        <c:crosses val="autoZero"/>
        <c:crossBetween val="between"/>
      </c:valAx>
      <c:catAx>
        <c:axId val="142530776"/>
        <c:scaling>
          <c:orientation val="minMax"/>
        </c:scaling>
        <c:delete val="1"/>
        <c:axPos val="b"/>
        <c:majorTickMark val="out"/>
        <c:minorTickMark val="none"/>
        <c:tickLblPos val="none"/>
        <c:crossAx val="142531168"/>
        <c:crosses val="autoZero"/>
        <c:auto val="0"/>
        <c:lblAlgn val="ctr"/>
        <c:lblOffset val="100"/>
        <c:noMultiLvlLbl val="0"/>
      </c:catAx>
      <c:valAx>
        <c:axId val="142531168"/>
        <c:scaling>
          <c:orientation val="minMax"/>
        </c:scaling>
        <c:delete val="1"/>
        <c:axPos val="l"/>
        <c:numFmt formatCode="0" sourceLinked="1"/>
        <c:majorTickMark val="out"/>
        <c:minorTickMark val="none"/>
        <c:tickLblPos val="none"/>
        <c:crossAx val="142530776"/>
        <c:crosses val="autoZero"/>
        <c:crossBetween val="between"/>
      </c:valAx>
      <c:spPr>
        <a:solidFill>
          <a:schemeClr val="bg1">
            <a:lumMod val="85000"/>
          </a:schemeClr>
        </a:solidFill>
        <a:ln w="25400">
          <a:noFill/>
        </a:ln>
      </c:spPr>
    </c:plotArea>
    <c:legend>
      <c:legendPos val="r"/>
      <c:layout>
        <c:manualLayout>
          <c:xMode val="edge"/>
          <c:yMode val="edge"/>
          <c:x val="8.1010776662950479E-2"/>
          <c:y val="2.8914348063284242E-2"/>
          <c:w val="0.44399851356373093"/>
          <c:h val="9.9570859698184244E-2"/>
        </c:manualLayout>
      </c:layout>
      <c:overlay val="0"/>
      <c:spPr>
        <a:noFill/>
        <a:ln w="25400">
          <a:noFill/>
        </a:ln>
      </c:spPr>
      <c:txPr>
        <a:bodyPr/>
        <a:lstStyle/>
        <a:p>
          <a:pPr>
            <a:defRPr sz="1200" b="1" i="0" u="none" strike="noStrike" baseline="0">
              <a:solidFill>
                <a:srgbClr val="000000"/>
              </a:solidFill>
              <a:latin typeface="Times New Roman" pitchFamily="18" charset="0"/>
              <a:ea typeface="Arial"/>
              <a:cs typeface="Times New Roman" pitchFamily="18" charset="0"/>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61820199778134E-2"/>
          <c:y val="5.0376329105650791E-2"/>
          <c:w val="0.90510217472815857"/>
          <c:h val="0.84358778547177016"/>
        </c:manualLayout>
      </c:layout>
      <c:barChart>
        <c:barDir val="col"/>
        <c:grouping val="clustered"/>
        <c:varyColors val="0"/>
        <c:ser>
          <c:idx val="0"/>
          <c:order val="0"/>
          <c:tx>
            <c:strRef>
              <c:f>'Concern Data'!$B$20</c:f>
              <c:strCache>
                <c:ptCount val="1"/>
                <c:pt idx="0">
                  <c:v>Day</c:v>
                </c:pt>
              </c:strCache>
            </c:strRef>
          </c:tx>
          <c:spPr>
            <a:solidFill>
              <a:srgbClr val="C00000"/>
            </a:solidFill>
            <a:ln w="25400">
              <a:solidFill>
                <a:prstClr val="black"/>
              </a:solidFill>
              <a:prstDash val="solid"/>
            </a:ln>
            <a:scene3d>
              <a:camera prst="orthographicFront"/>
              <a:lightRig rig="threePt" dir="t"/>
            </a:scene3d>
            <a:sp3d prstMaterial="dkEdge">
              <a:bevelT/>
            </a:sp3d>
          </c:spPr>
          <c:invertIfNegative val="0"/>
          <c:cat>
            <c:numRef>
              <c:f>'Concern Data'!$R$3:$V$3</c:f>
              <c:numCache>
                <c:formatCode>General</c:formatCode>
                <c:ptCount val="5"/>
                <c:pt idx="0">
                  <c:v>2012</c:v>
                </c:pt>
                <c:pt idx="1">
                  <c:v>2013</c:v>
                </c:pt>
                <c:pt idx="2">
                  <c:v>2014</c:v>
                </c:pt>
                <c:pt idx="3">
                  <c:v>2015</c:v>
                </c:pt>
                <c:pt idx="4">
                  <c:v>2016</c:v>
                </c:pt>
              </c:numCache>
            </c:numRef>
          </c:cat>
          <c:val>
            <c:numRef>
              <c:f>'Concern Data'!$R$20:$V$20</c:f>
              <c:numCache>
                <c:formatCode>General</c:formatCode>
                <c:ptCount val="5"/>
                <c:pt idx="0">
                  <c:v>38</c:v>
                </c:pt>
                <c:pt idx="1">
                  <c:v>29</c:v>
                </c:pt>
                <c:pt idx="2">
                  <c:v>83</c:v>
                </c:pt>
                <c:pt idx="3">
                  <c:v>91</c:v>
                </c:pt>
                <c:pt idx="4">
                  <c:v>58</c:v>
                </c:pt>
              </c:numCache>
            </c:numRef>
          </c:val>
        </c:ser>
        <c:ser>
          <c:idx val="1"/>
          <c:order val="1"/>
          <c:tx>
            <c:v>Night</c:v>
          </c:tx>
          <c:spPr>
            <a:solidFill>
              <a:schemeClr val="tx1"/>
            </a:solidFill>
            <a:ln w="12700">
              <a:solidFill>
                <a:schemeClr val="tx1"/>
              </a:solidFill>
              <a:prstDash val="solid"/>
            </a:ln>
            <a:scene3d>
              <a:camera prst="orthographicFront"/>
              <a:lightRig rig="threePt" dir="t"/>
            </a:scene3d>
            <a:sp3d prstMaterial="dkEdge">
              <a:bevelT/>
            </a:sp3d>
          </c:spPr>
          <c:invertIfNegative val="0"/>
          <c:cat>
            <c:numRef>
              <c:f>'Concern Data'!$R$3:$V$3</c:f>
              <c:numCache>
                <c:formatCode>General</c:formatCode>
                <c:ptCount val="5"/>
                <c:pt idx="0">
                  <c:v>2012</c:v>
                </c:pt>
                <c:pt idx="1">
                  <c:v>2013</c:v>
                </c:pt>
                <c:pt idx="2">
                  <c:v>2014</c:v>
                </c:pt>
                <c:pt idx="3">
                  <c:v>2015</c:v>
                </c:pt>
                <c:pt idx="4">
                  <c:v>2016</c:v>
                </c:pt>
              </c:numCache>
            </c:numRef>
          </c:cat>
          <c:val>
            <c:numRef>
              <c:f>'Concern Data'!$R$21:$V$21</c:f>
              <c:numCache>
                <c:formatCode>General</c:formatCode>
                <c:ptCount val="5"/>
                <c:pt idx="0">
                  <c:v>4</c:v>
                </c:pt>
                <c:pt idx="1">
                  <c:v>4</c:v>
                </c:pt>
                <c:pt idx="2">
                  <c:v>12</c:v>
                </c:pt>
                <c:pt idx="3">
                  <c:v>14</c:v>
                </c:pt>
                <c:pt idx="4">
                  <c:v>8</c:v>
                </c:pt>
              </c:numCache>
            </c:numRef>
          </c:val>
        </c:ser>
        <c:ser>
          <c:idx val="2"/>
          <c:order val="2"/>
          <c:tx>
            <c:v>Unknown</c:v>
          </c:tx>
          <c:spPr>
            <a:solidFill>
              <a:schemeClr val="bg1">
                <a:lumMod val="50000"/>
              </a:schemeClr>
            </a:solidFill>
            <a:ln w="25400">
              <a:solidFill>
                <a:schemeClr val="tx1"/>
              </a:solidFill>
              <a:prstDash val="solid"/>
            </a:ln>
            <a:scene3d>
              <a:camera prst="orthographicFront"/>
              <a:lightRig rig="threePt" dir="t"/>
            </a:scene3d>
            <a:sp3d prstMaterial="dkEdge">
              <a:bevelT/>
            </a:sp3d>
          </c:spPr>
          <c:invertIfNegative val="0"/>
          <c:cat>
            <c:numRef>
              <c:f>'Concern Data'!$R$3:$V$3</c:f>
              <c:numCache>
                <c:formatCode>General</c:formatCode>
                <c:ptCount val="5"/>
                <c:pt idx="0">
                  <c:v>2012</c:v>
                </c:pt>
                <c:pt idx="1">
                  <c:v>2013</c:v>
                </c:pt>
                <c:pt idx="2">
                  <c:v>2014</c:v>
                </c:pt>
                <c:pt idx="3">
                  <c:v>2015</c:v>
                </c:pt>
                <c:pt idx="4">
                  <c:v>2016</c:v>
                </c:pt>
              </c:numCache>
            </c:numRef>
          </c:cat>
          <c:val>
            <c:numRef>
              <c:f>'Concern Data'!$R$22:$V$22</c:f>
              <c:numCache>
                <c:formatCode>General</c:formatCode>
                <c:ptCount val="5"/>
                <c:pt idx="0">
                  <c:v>0</c:v>
                </c:pt>
                <c:pt idx="1">
                  <c:v>0</c:v>
                </c:pt>
                <c:pt idx="2">
                  <c:v>8</c:v>
                </c:pt>
                <c:pt idx="3">
                  <c:v>0</c:v>
                </c:pt>
                <c:pt idx="4">
                  <c:v>0</c:v>
                </c:pt>
              </c:numCache>
            </c:numRef>
          </c:val>
        </c:ser>
        <c:dLbls>
          <c:showLegendKey val="0"/>
          <c:showVal val="0"/>
          <c:showCatName val="0"/>
          <c:showSerName val="0"/>
          <c:showPercent val="0"/>
          <c:showBubbleSize val="0"/>
        </c:dLbls>
        <c:gapWidth val="70"/>
        <c:axId val="142531952"/>
        <c:axId val="142532344"/>
      </c:barChart>
      <c:catAx>
        <c:axId val="14253195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Times New Roman" pitchFamily="18" charset="0"/>
                <a:ea typeface="Arial"/>
                <a:cs typeface="Times New Roman" pitchFamily="18" charset="0"/>
              </a:defRPr>
            </a:pPr>
            <a:endParaRPr lang="en-US"/>
          </a:p>
        </c:txPr>
        <c:crossAx val="142532344"/>
        <c:crosses val="autoZero"/>
        <c:auto val="1"/>
        <c:lblAlgn val="ctr"/>
        <c:lblOffset val="100"/>
        <c:tickLblSkip val="1"/>
        <c:tickMarkSkip val="1"/>
        <c:noMultiLvlLbl val="0"/>
      </c:catAx>
      <c:valAx>
        <c:axId val="142532344"/>
        <c:scaling>
          <c:orientation val="minMax"/>
        </c:scaling>
        <c:delete val="0"/>
        <c:axPos val="l"/>
        <c:majorGridlines>
          <c:spPr>
            <a:ln w="3175">
              <a:solidFill>
                <a:srgbClr val="969696"/>
              </a:solidFill>
              <a:prstDash val="solid"/>
            </a:ln>
          </c:spPr>
        </c:majorGridlines>
        <c:title>
          <c:tx>
            <c:rich>
              <a:bodyPr/>
              <a:lstStyle/>
              <a:p>
                <a:pPr>
                  <a:defRPr sz="1600" b="1" i="0" u="none" strike="noStrike" baseline="0">
                    <a:solidFill>
                      <a:srgbClr val="C00000"/>
                    </a:solidFill>
                    <a:latin typeface="Arial" pitchFamily="34" charset="0"/>
                    <a:ea typeface="Arial"/>
                    <a:cs typeface="Arial" pitchFamily="34" charset="0"/>
                  </a:defRPr>
                </a:pPr>
                <a:r>
                  <a:rPr lang="en-US" sz="1600">
                    <a:solidFill>
                      <a:srgbClr val="C00000"/>
                    </a:solidFill>
                    <a:latin typeface="Arial" pitchFamily="34" charset="0"/>
                    <a:cs typeface="Arial" pitchFamily="34" charset="0"/>
                  </a:rPr>
                  <a:t>Number of Calls</a:t>
                </a:r>
              </a:p>
            </c:rich>
          </c:tx>
          <c:layout>
            <c:manualLayout>
              <c:xMode val="edge"/>
              <c:yMode val="edge"/>
              <c:x val="3.7078177727784167E-3"/>
              <c:y val="0.355433552457318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Times New Roman" pitchFamily="18" charset="0"/>
                <a:ea typeface="Arial"/>
                <a:cs typeface="Times New Roman" pitchFamily="18" charset="0"/>
              </a:defRPr>
            </a:pPr>
            <a:endParaRPr lang="en-US"/>
          </a:p>
        </c:txPr>
        <c:crossAx val="142531952"/>
        <c:crosses val="autoZero"/>
        <c:crossBetween val="between"/>
      </c:valAx>
      <c:spPr>
        <a:solidFill>
          <a:schemeClr val="bg1">
            <a:lumMod val="85000"/>
          </a:schemeClr>
        </a:solidFill>
        <a:ln w="25400">
          <a:noFill/>
        </a:ln>
      </c:spPr>
    </c:plotArea>
    <c:legend>
      <c:legendPos val="r"/>
      <c:layout>
        <c:manualLayout>
          <c:xMode val="edge"/>
          <c:yMode val="edge"/>
          <c:x val="0.10922935414323227"/>
          <c:y val="7.3680354175911497E-2"/>
          <c:w val="0.38078294900637438"/>
          <c:h val="5.1047116816819907E-2"/>
        </c:manualLayout>
      </c:layout>
      <c:overlay val="0"/>
      <c:spPr>
        <a:noFill/>
        <a:ln w="25400">
          <a:noFill/>
        </a:ln>
      </c:spPr>
      <c:txPr>
        <a:bodyPr/>
        <a:lstStyle/>
        <a:p>
          <a:pPr>
            <a:defRPr sz="1200" b="1" i="0" u="none" strike="noStrike" baseline="0">
              <a:solidFill>
                <a:srgbClr val="000000"/>
              </a:solidFill>
              <a:latin typeface="Times New Roman" pitchFamily="18" charset="0"/>
              <a:ea typeface="Arial"/>
              <a:cs typeface="Times New Roman" pitchFamily="18" charset="0"/>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5448537682789E-2"/>
          <c:y val="2.4732458901352929E-2"/>
          <c:w val="0.9110764670041247"/>
          <c:h val="0.87187008734000115"/>
        </c:manualLayout>
      </c:layout>
      <c:barChart>
        <c:barDir val="col"/>
        <c:grouping val="clustered"/>
        <c:varyColors val="0"/>
        <c:ser>
          <c:idx val="0"/>
          <c:order val="0"/>
          <c:tx>
            <c:v>2014</c:v>
          </c:tx>
          <c:spPr>
            <a:solidFill>
              <a:srgbClr val="C00000"/>
            </a:solidFill>
            <a:ln w="12700">
              <a:solidFill>
                <a:schemeClr val="tx1"/>
              </a:solidFill>
              <a:prstDash val="solid"/>
            </a:ln>
            <a:scene3d>
              <a:camera prst="orthographicFront"/>
              <a:lightRig rig="threePt" dir="t"/>
            </a:scene3d>
            <a:sp3d prstMaterial="dkEdge">
              <a:bevelT/>
            </a:sp3d>
          </c:spPr>
          <c:invertIfNegative val="0"/>
          <c:cat>
            <c:strRef>
              <c:f>Hours!$C$3:$AA$3</c:f>
              <c:strCach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U</c:v>
                </c:pt>
              </c:strCache>
            </c:strRef>
          </c:cat>
          <c:val>
            <c:numRef>
              <c:f>Hours!$C$7:$AA$7</c:f>
              <c:numCache>
                <c:formatCode>General</c:formatCode>
                <c:ptCount val="25"/>
                <c:pt idx="0">
                  <c:v>1</c:v>
                </c:pt>
                <c:pt idx="1">
                  <c:v>1</c:v>
                </c:pt>
                <c:pt idx="2">
                  <c:v>0</c:v>
                </c:pt>
                <c:pt idx="3">
                  <c:v>1</c:v>
                </c:pt>
                <c:pt idx="4">
                  <c:v>0</c:v>
                </c:pt>
                <c:pt idx="5">
                  <c:v>3</c:v>
                </c:pt>
                <c:pt idx="6">
                  <c:v>1</c:v>
                </c:pt>
                <c:pt idx="7">
                  <c:v>8</c:v>
                </c:pt>
                <c:pt idx="8">
                  <c:v>4</c:v>
                </c:pt>
                <c:pt idx="9">
                  <c:v>3</c:v>
                </c:pt>
                <c:pt idx="10">
                  <c:v>6</c:v>
                </c:pt>
                <c:pt idx="11">
                  <c:v>6</c:v>
                </c:pt>
                <c:pt idx="12">
                  <c:v>4</c:v>
                </c:pt>
                <c:pt idx="13">
                  <c:v>8</c:v>
                </c:pt>
                <c:pt idx="14">
                  <c:v>9</c:v>
                </c:pt>
                <c:pt idx="15">
                  <c:v>7</c:v>
                </c:pt>
                <c:pt idx="16">
                  <c:v>13</c:v>
                </c:pt>
                <c:pt idx="17">
                  <c:v>5</c:v>
                </c:pt>
                <c:pt idx="18">
                  <c:v>2</c:v>
                </c:pt>
                <c:pt idx="19">
                  <c:v>2</c:v>
                </c:pt>
                <c:pt idx="20">
                  <c:v>5</c:v>
                </c:pt>
                <c:pt idx="21">
                  <c:v>1</c:v>
                </c:pt>
                <c:pt idx="22">
                  <c:v>1</c:v>
                </c:pt>
                <c:pt idx="23">
                  <c:v>5</c:v>
                </c:pt>
                <c:pt idx="24">
                  <c:v>9</c:v>
                </c:pt>
              </c:numCache>
            </c:numRef>
          </c:val>
        </c:ser>
        <c:ser>
          <c:idx val="2"/>
          <c:order val="1"/>
          <c:tx>
            <c:v>2015</c:v>
          </c:tx>
          <c:spPr>
            <a:solidFill>
              <a:schemeClr val="tx1"/>
            </a:solidFill>
            <a:ln w="15875">
              <a:solidFill>
                <a:schemeClr val="tx1"/>
              </a:solidFill>
              <a:prstDash val="solid"/>
            </a:ln>
            <a:scene3d>
              <a:camera prst="orthographicFront"/>
              <a:lightRig rig="threePt" dir="t"/>
            </a:scene3d>
            <a:sp3d prstMaterial="dkEdge">
              <a:bevelT/>
            </a:sp3d>
          </c:spPr>
          <c:invertIfNegative val="0"/>
          <c:val>
            <c:numRef>
              <c:f>Hours!$C$6:$AA$6</c:f>
              <c:numCache>
                <c:formatCode>General</c:formatCode>
                <c:ptCount val="25"/>
                <c:pt idx="0">
                  <c:v>0</c:v>
                </c:pt>
                <c:pt idx="1">
                  <c:v>0</c:v>
                </c:pt>
                <c:pt idx="2">
                  <c:v>0</c:v>
                </c:pt>
                <c:pt idx="3">
                  <c:v>0</c:v>
                </c:pt>
                <c:pt idx="4">
                  <c:v>5</c:v>
                </c:pt>
                <c:pt idx="5">
                  <c:v>1</c:v>
                </c:pt>
                <c:pt idx="6">
                  <c:v>4</c:v>
                </c:pt>
                <c:pt idx="7">
                  <c:v>5</c:v>
                </c:pt>
                <c:pt idx="8">
                  <c:v>4</c:v>
                </c:pt>
                <c:pt idx="9">
                  <c:v>9</c:v>
                </c:pt>
                <c:pt idx="10">
                  <c:v>13</c:v>
                </c:pt>
                <c:pt idx="11">
                  <c:v>9</c:v>
                </c:pt>
                <c:pt idx="12">
                  <c:v>5</c:v>
                </c:pt>
                <c:pt idx="13">
                  <c:v>12</c:v>
                </c:pt>
                <c:pt idx="14">
                  <c:v>6</c:v>
                </c:pt>
                <c:pt idx="15">
                  <c:v>6</c:v>
                </c:pt>
                <c:pt idx="16">
                  <c:v>5</c:v>
                </c:pt>
                <c:pt idx="17">
                  <c:v>8</c:v>
                </c:pt>
                <c:pt idx="18">
                  <c:v>3</c:v>
                </c:pt>
                <c:pt idx="19">
                  <c:v>4</c:v>
                </c:pt>
                <c:pt idx="20">
                  <c:v>2</c:v>
                </c:pt>
                <c:pt idx="21">
                  <c:v>0</c:v>
                </c:pt>
                <c:pt idx="22">
                  <c:v>1</c:v>
                </c:pt>
                <c:pt idx="23">
                  <c:v>3</c:v>
                </c:pt>
                <c:pt idx="24">
                  <c:v>0</c:v>
                </c:pt>
              </c:numCache>
            </c:numRef>
          </c:val>
        </c:ser>
        <c:ser>
          <c:idx val="1"/>
          <c:order val="2"/>
          <c:tx>
            <c:v>2016</c:v>
          </c:tx>
          <c:spPr>
            <a:solidFill>
              <a:schemeClr val="bg1">
                <a:lumMod val="50000"/>
              </a:schemeClr>
            </a:solidFill>
            <a:ln w="15875">
              <a:solidFill>
                <a:schemeClr val="tx1"/>
              </a:solidFill>
              <a:prstDash val="solid"/>
            </a:ln>
            <a:scene3d>
              <a:camera prst="orthographicFront"/>
              <a:lightRig rig="threePt" dir="t"/>
            </a:scene3d>
            <a:sp3d prstMaterial="dkEdge">
              <a:bevelT/>
            </a:sp3d>
          </c:spPr>
          <c:invertIfNegative val="0"/>
          <c:cat>
            <c:strRef>
              <c:f>Hours!$C$3:$AA$3</c:f>
              <c:strCach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U</c:v>
                </c:pt>
              </c:strCache>
            </c:strRef>
          </c:cat>
          <c:val>
            <c:numRef>
              <c:f>Hours!$C$5:$AA$5</c:f>
              <c:numCache>
                <c:formatCode>General</c:formatCode>
                <c:ptCount val="25"/>
                <c:pt idx="0">
                  <c:v>2</c:v>
                </c:pt>
                <c:pt idx="1">
                  <c:v>0</c:v>
                </c:pt>
                <c:pt idx="2">
                  <c:v>0</c:v>
                </c:pt>
                <c:pt idx="3">
                  <c:v>0</c:v>
                </c:pt>
                <c:pt idx="4">
                  <c:v>5</c:v>
                </c:pt>
                <c:pt idx="5">
                  <c:v>1</c:v>
                </c:pt>
                <c:pt idx="6">
                  <c:v>0</c:v>
                </c:pt>
                <c:pt idx="7">
                  <c:v>0</c:v>
                </c:pt>
                <c:pt idx="8">
                  <c:v>3</c:v>
                </c:pt>
                <c:pt idx="9">
                  <c:v>5</c:v>
                </c:pt>
                <c:pt idx="10">
                  <c:v>5</c:v>
                </c:pt>
                <c:pt idx="11">
                  <c:v>6</c:v>
                </c:pt>
                <c:pt idx="12">
                  <c:v>5</c:v>
                </c:pt>
                <c:pt idx="13">
                  <c:v>6</c:v>
                </c:pt>
                <c:pt idx="14">
                  <c:v>5</c:v>
                </c:pt>
                <c:pt idx="15">
                  <c:v>10</c:v>
                </c:pt>
                <c:pt idx="16">
                  <c:v>8</c:v>
                </c:pt>
                <c:pt idx="17">
                  <c:v>0</c:v>
                </c:pt>
                <c:pt idx="18">
                  <c:v>1</c:v>
                </c:pt>
                <c:pt idx="19">
                  <c:v>1</c:v>
                </c:pt>
                <c:pt idx="20">
                  <c:v>1</c:v>
                </c:pt>
                <c:pt idx="21">
                  <c:v>1</c:v>
                </c:pt>
                <c:pt idx="22">
                  <c:v>1</c:v>
                </c:pt>
                <c:pt idx="23">
                  <c:v>0</c:v>
                </c:pt>
                <c:pt idx="24">
                  <c:v>0</c:v>
                </c:pt>
              </c:numCache>
            </c:numRef>
          </c:val>
        </c:ser>
        <c:dLbls>
          <c:showLegendKey val="0"/>
          <c:showVal val="0"/>
          <c:showCatName val="0"/>
          <c:showSerName val="0"/>
          <c:showPercent val="0"/>
          <c:showBubbleSize val="0"/>
        </c:dLbls>
        <c:gapWidth val="75"/>
        <c:overlap val="-25"/>
        <c:axId val="143052592"/>
        <c:axId val="143052984"/>
      </c:barChart>
      <c:lineChart>
        <c:grouping val="standard"/>
        <c:varyColors val="0"/>
        <c:ser>
          <c:idx val="3"/>
          <c:order val="3"/>
          <c:tx>
            <c:v>5 yr average</c:v>
          </c:tx>
          <c:spPr>
            <a:ln w="31750">
              <a:solidFill>
                <a:srgbClr val="000000"/>
              </a:solidFill>
              <a:prstDash val="dash"/>
            </a:ln>
          </c:spPr>
          <c:marker>
            <c:symbol val="diamond"/>
            <c:size val="6"/>
            <c:spPr>
              <a:solidFill>
                <a:srgbClr val="FF0000"/>
              </a:solidFill>
              <a:ln>
                <a:solidFill>
                  <a:schemeClr val="tx1"/>
                </a:solidFill>
                <a:prstDash val="solid"/>
              </a:ln>
            </c:spPr>
          </c:marker>
          <c:val>
            <c:numRef>
              <c:f>Hours!$C$22:$AA$22</c:f>
              <c:numCache>
                <c:formatCode>0.00</c:formatCode>
                <c:ptCount val="25"/>
                <c:pt idx="0">
                  <c:v>0.6</c:v>
                </c:pt>
                <c:pt idx="1">
                  <c:v>0.2</c:v>
                </c:pt>
                <c:pt idx="2">
                  <c:v>0</c:v>
                </c:pt>
                <c:pt idx="3">
                  <c:v>0.2</c:v>
                </c:pt>
                <c:pt idx="4">
                  <c:v>2</c:v>
                </c:pt>
                <c:pt idx="5">
                  <c:v>1</c:v>
                </c:pt>
                <c:pt idx="6">
                  <c:v>2</c:v>
                </c:pt>
                <c:pt idx="7">
                  <c:v>2.8</c:v>
                </c:pt>
                <c:pt idx="8">
                  <c:v>2.8</c:v>
                </c:pt>
                <c:pt idx="9">
                  <c:v>4.2</c:v>
                </c:pt>
                <c:pt idx="10">
                  <c:v>5.4</c:v>
                </c:pt>
                <c:pt idx="11">
                  <c:v>4.5999999999999996</c:v>
                </c:pt>
                <c:pt idx="12">
                  <c:v>3.4</c:v>
                </c:pt>
                <c:pt idx="13">
                  <c:v>6.4</c:v>
                </c:pt>
                <c:pt idx="14">
                  <c:v>5.8</c:v>
                </c:pt>
                <c:pt idx="15">
                  <c:v>6.4</c:v>
                </c:pt>
                <c:pt idx="16">
                  <c:v>5.8</c:v>
                </c:pt>
                <c:pt idx="17">
                  <c:v>3.4</c:v>
                </c:pt>
                <c:pt idx="18">
                  <c:v>1.6</c:v>
                </c:pt>
                <c:pt idx="19">
                  <c:v>2</c:v>
                </c:pt>
                <c:pt idx="20">
                  <c:v>2</c:v>
                </c:pt>
                <c:pt idx="21">
                  <c:v>0.8</c:v>
                </c:pt>
                <c:pt idx="22">
                  <c:v>2.6</c:v>
                </c:pt>
                <c:pt idx="23">
                  <c:v>2.2000000000000002</c:v>
                </c:pt>
                <c:pt idx="24">
                  <c:v>1.8</c:v>
                </c:pt>
              </c:numCache>
            </c:numRef>
          </c:val>
          <c:smooth val="1"/>
        </c:ser>
        <c:dLbls>
          <c:showLegendKey val="0"/>
          <c:showVal val="0"/>
          <c:showCatName val="0"/>
          <c:showSerName val="0"/>
          <c:showPercent val="0"/>
          <c:showBubbleSize val="0"/>
        </c:dLbls>
        <c:marker val="1"/>
        <c:smooth val="0"/>
        <c:axId val="143053376"/>
        <c:axId val="143053768"/>
      </c:lineChart>
      <c:catAx>
        <c:axId val="143052592"/>
        <c:scaling>
          <c:orientation val="minMax"/>
        </c:scaling>
        <c:delete val="0"/>
        <c:axPos val="b"/>
        <c:title>
          <c:tx>
            <c:rich>
              <a:bodyPr/>
              <a:lstStyle/>
              <a:p>
                <a:pPr>
                  <a:defRPr/>
                </a:pPr>
                <a:r>
                  <a:rPr lang="en-US" sz="1600" b="1">
                    <a:solidFill>
                      <a:srgbClr val="C00000"/>
                    </a:solidFill>
                  </a:rPr>
                  <a:t>Hours</a:t>
                </a:r>
              </a:p>
            </c:rich>
          </c:tx>
          <c:layout>
            <c:manualLayout>
              <c:xMode val="edge"/>
              <c:yMode val="edge"/>
              <c:x val="0.49932039745031942"/>
              <c:y val="0.95269312666191963"/>
            </c:manualLayout>
          </c:layout>
          <c:overlay val="0"/>
        </c:title>
        <c:numFmt formatCode="General" sourceLinked="1"/>
        <c:majorTickMark val="none"/>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Times New Roman" pitchFamily="18" charset="0"/>
                <a:ea typeface="Arial"/>
                <a:cs typeface="Times New Roman" pitchFamily="18" charset="0"/>
              </a:defRPr>
            </a:pPr>
            <a:endParaRPr lang="en-US"/>
          </a:p>
        </c:txPr>
        <c:crossAx val="143052984"/>
        <c:crosses val="autoZero"/>
        <c:auto val="0"/>
        <c:lblAlgn val="ctr"/>
        <c:lblOffset val="100"/>
        <c:tickLblSkip val="1"/>
        <c:tickMarkSkip val="1"/>
        <c:noMultiLvlLbl val="0"/>
      </c:catAx>
      <c:valAx>
        <c:axId val="143052984"/>
        <c:scaling>
          <c:orientation val="minMax"/>
          <c:min val="0"/>
        </c:scaling>
        <c:delete val="0"/>
        <c:axPos val="l"/>
        <c:majorGridlines>
          <c:spPr>
            <a:ln w="3175">
              <a:solidFill>
                <a:srgbClr val="C0C0C0"/>
              </a:solidFill>
              <a:prstDash val="solid"/>
            </a:ln>
          </c:spPr>
        </c:majorGridlines>
        <c:title>
          <c:tx>
            <c:rich>
              <a:bodyPr rot="-5400000" vert="horz"/>
              <a:lstStyle/>
              <a:p>
                <a:pPr>
                  <a:defRPr sz="1600" b="1">
                    <a:solidFill>
                      <a:srgbClr val="C00000"/>
                    </a:solidFill>
                  </a:defRPr>
                </a:pPr>
                <a:r>
                  <a:rPr lang="en-US" sz="1600" b="1">
                    <a:solidFill>
                      <a:srgbClr val="C00000"/>
                    </a:solidFill>
                  </a:rPr>
                  <a:t>Concerns</a:t>
                </a:r>
              </a:p>
            </c:rich>
          </c:tx>
          <c:layout>
            <c:manualLayout>
              <c:xMode val="edge"/>
              <c:yMode val="edge"/>
              <c:x val="2.9761904761904812E-3"/>
              <c:y val="0.38725004557916498"/>
            </c:manualLayout>
          </c:layout>
          <c:overlay val="0"/>
        </c:title>
        <c:numFmt formatCode="General" sourceLinked="1"/>
        <c:majorTickMark val="none"/>
        <c:minorTickMark val="none"/>
        <c:tickLblPos val="nextTo"/>
        <c:spPr>
          <a:ln w="25400">
            <a:noFill/>
          </a:ln>
        </c:spPr>
        <c:txPr>
          <a:bodyPr rot="0" vert="horz"/>
          <a:lstStyle/>
          <a:p>
            <a:pPr>
              <a:defRPr sz="1100" b="1" i="0" u="none" strike="noStrike" baseline="0">
                <a:solidFill>
                  <a:srgbClr val="000000"/>
                </a:solidFill>
                <a:latin typeface="Times New Roman" pitchFamily="18" charset="0"/>
                <a:ea typeface="Arial"/>
                <a:cs typeface="Times New Roman" pitchFamily="18" charset="0"/>
              </a:defRPr>
            </a:pPr>
            <a:endParaRPr lang="en-US"/>
          </a:p>
        </c:txPr>
        <c:crossAx val="143052592"/>
        <c:crosses val="autoZero"/>
        <c:crossBetween val="between"/>
      </c:valAx>
      <c:catAx>
        <c:axId val="143053376"/>
        <c:scaling>
          <c:orientation val="minMax"/>
        </c:scaling>
        <c:delete val="1"/>
        <c:axPos val="b"/>
        <c:majorTickMark val="out"/>
        <c:minorTickMark val="none"/>
        <c:tickLblPos val="none"/>
        <c:crossAx val="143053768"/>
        <c:crosses val="autoZero"/>
        <c:auto val="0"/>
        <c:lblAlgn val="ctr"/>
        <c:lblOffset val="100"/>
        <c:noMultiLvlLbl val="0"/>
      </c:catAx>
      <c:valAx>
        <c:axId val="143053768"/>
        <c:scaling>
          <c:orientation val="minMax"/>
        </c:scaling>
        <c:delete val="1"/>
        <c:axPos val="l"/>
        <c:numFmt formatCode="0.00" sourceLinked="1"/>
        <c:majorTickMark val="out"/>
        <c:minorTickMark val="none"/>
        <c:tickLblPos val="none"/>
        <c:crossAx val="143053376"/>
        <c:crosses val="autoZero"/>
        <c:crossBetween val="between"/>
      </c:valAx>
      <c:spPr>
        <a:solidFill>
          <a:sysClr val="window" lastClr="FFFFFF">
            <a:lumMod val="95000"/>
          </a:sysClr>
        </a:solidFill>
        <a:ln w="12700">
          <a:solidFill>
            <a:srgbClr val="808080"/>
          </a:solidFill>
          <a:prstDash val="solid"/>
        </a:ln>
      </c:spPr>
    </c:plotArea>
    <c:legend>
      <c:legendPos val="b"/>
      <c:layout>
        <c:manualLayout>
          <c:xMode val="edge"/>
          <c:yMode val="edge"/>
          <c:x val="8.1995889753354798E-2"/>
          <c:y val="3.4376007695118553E-2"/>
          <c:w val="0.42837492969628926"/>
          <c:h val="3.729390477566466E-2"/>
        </c:manualLayout>
      </c:layout>
      <c:overlay val="0"/>
      <c:spPr>
        <a:noFill/>
        <a:ln w="25400">
          <a:noFill/>
        </a:ln>
      </c:spPr>
      <c:txPr>
        <a:bodyPr/>
        <a:lstStyle/>
        <a:p>
          <a:pPr>
            <a:defRPr sz="1200" b="1" i="0" u="none" strike="noStrike" baseline="0">
              <a:solidFill>
                <a:srgbClr val="000000"/>
              </a:solidFill>
              <a:latin typeface="Times New Roman" pitchFamily="18" charset="0"/>
              <a:ea typeface="Arial"/>
              <a:cs typeface="Times New Roman" pitchFamily="18" charset="0"/>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6"/>
      <c:hPercent val="62"/>
      <c:rotY val="44"/>
      <c:depthPercent val="100"/>
      <c:rAngAx val="1"/>
    </c:view3D>
    <c:floor>
      <c:thickness val="0"/>
      <c:spPr>
        <a:solidFill>
          <a:srgbClr val="C0C0C0"/>
        </a:solidFill>
        <a:ln w="3175">
          <a:solidFill>
            <a:srgbClr val="000000"/>
          </a:solidFill>
          <a:prstDash val="solid"/>
        </a:ln>
      </c:spPr>
    </c:floor>
    <c:sideWall>
      <c:thickness val="0"/>
      <c:spPr>
        <a:solidFill>
          <a:schemeClr val="bg1">
            <a:lumMod val="95000"/>
          </a:schemeClr>
        </a:solidFill>
        <a:ln w="12700">
          <a:solidFill>
            <a:srgbClr val="808080"/>
          </a:solidFill>
          <a:prstDash val="solid"/>
        </a:ln>
      </c:spPr>
    </c:sideWall>
    <c:backWall>
      <c:thickness val="0"/>
      <c:spPr>
        <a:solidFill>
          <a:schemeClr val="bg1">
            <a:lumMod val="95000"/>
          </a:schemeClr>
        </a:solidFill>
        <a:ln w="12700">
          <a:solidFill>
            <a:srgbClr val="808080"/>
          </a:solidFill>
          <a:prstDash val="solid"/>
        </a:ln>
      </c:spPr>
    </c:backWall>
    <c:plotArea>
      <c:layout>
        <c:manualLayout>
          <c:layoutTarget val="inner"/>
          <c:xMode val="edge"/>
          <c:yMode val="edge"/>
          <c:x val="7.4361820199778134E-2"/>
          <c:y val="4.0783034257749137E-2"/>
          <c:w val="0.9149792604049497"/>
          <c:h val="0.88057467947396628"/>
        </c:manualLayout>
      </c:layout>
      <c:bar3DChart>
        <c:barDir val="col"/>
        <c:grouping val="clustered"/>
        <c:varyColors val="0"/>
        <c:ser>
          <c:idx val="0"/>
          <c:order val="0"/>
          <c:tx>
            <c:v>2014</c:v>
          </c:tx>
          <c:spPr>
            <a:solidFill>
              <a:schemeClr val="bg1">
                <a:lumMod val="50000"/>
              </a:schemeClr>
            </a:solidFill>
            <a:ln>
              <a:solidFill>
                <a:schemeClr val="tx1"/>
              </a:solidFill>
            </a:ln>
            <a:scene3d>
              <a:camera prst="orthographicFront"/>
              <a:lightRig rig="threePt" dir="t"/>
            </a:scene3d>
            <a:sp3d>
              <a:bevelT/>
              <a:contourClr>
                <a:srgbClr val="000000"/>
              </a:contourClr>
            </a:sp3d>
          </c:spPr>
          <c:invertIfNegative val="0"/>
          <c:cat>
            <c:strRef>
              <c:f>('Concern Data'!$N$175:$Q$175,'Concern Data'!$S$175:$U$175)</c:f>
              <c:strCache>
                <c:ptCount val="7"/>
                <c:pt idx="0">
                  <c:v>Calls</c:v>
                </c:pt>
                <c:pt idx="1">
                  <c:v>Prop Overflights</c:v>
                </c:pt>
                <c:pt idx="2">
                  <c:v>Heli</c:v>
                </c:pt>
                <c:pt idx="3">
                  <c:v>Circuits</c:v>
                </c:pt>
                <c:pt idx="4">
                  <c:v>Jets</c:v>
                </c:pt>
                <c:pt idx="5">
                  <c:v>Airshow</c:v>
                </c:pt>
                <c:pt idx="6">
                  <c:v>YYC</c:v>
                </c:pt>
              </c:strCache>
            </c:strRef>
          </c:cat>
          <c:val>
            <c:numRef>
              <c:f>('Concern Data'!$N$185:$Q$185,'Concern Data'!$S$185:$U$185)</c:f>
              <c:numCache>
                <c:formatCode>General</c:formatCode>
                <c:ptCount val="7"/>
                <c:pt idx="0">
                  <c:v>103</c:v>
                </c:pt>
                <c:pt idx="1">
                  <c:v>9</c:v>
                </c:pt>
                <c:pt idx="2">
                  <c:v>68</c:v>
                </c:pt>
                <c:pt idx="3">
                  <c:v>9</c:v>
                </c:pt>
                <c:pt idx="4">
                  <c:v>17</c:v>
                </c:pt>
                <c:pt idx="5">
                  <c:v>0</c:v>
                </c:pt>
                <c:pt idx="6">
                  <c:v>0</c:v>
                </c:pt>
              </c:numCache>
            </c:numRef>
          </c:val>
        </c:ser>
        <c:ser>
          <c:idx val="1"/>
          <c:order val="1"/>
          <c:tx>
            <c:v>2015</c:v>
          </c:tx>
          <c:spPr>
            <a:solidFill>
              <a:srgbClr val="C00000"/>
            </a:solidFill>
            <a:ln>
              <a:solidFill>
                <a:schemeClr val="tx1"/>
              </a:solidFill>
            </a:ln>
            <a:scene3d>
              <a:camera prst="orthographicFront"/>
              <a:lightRig rig="threePt" dir="t"/>
            </a:scene3d>
            <a:sp3d>
              <a:bevelT/>
            </a:sp3d>
          </c:spPr>
          <c:invertIfNegative val="0"/>
          <c:cat>
            <c:strRef>
              <c:f>('Concern Data'!$N$175:$Q$175,'Concern Data'!$S$175:$U$175)</c:f>
              <c:strCache>
                <c:ptCount val="7"/>
                <c:pt idx="0">
                  <c:v>Calls</c:v>
                </c:pt>
                <c:pt idx="1">
                  <c:v>Prop Overflights</c:v>
                </c:pt>
                <c:pt idx="2">
                  <c:v>Heli</c:v>
                </c:pt>
                <c:pt idx="3">
                  <c:v>Circuits</c:v>
                </c:pt>
                <c:pt idx="4">
                  <c:v>Jets</c:v>
                </c:pt>
                <c:pt idx="5">
                  <c:v>Airshow</c:v>
                </c:pt>
                <c:pt idx="6">
                  <c:v>YYC</c:v>
                </c:pt>
              </c:strCache>
            </c:strRef>
          </c:cat>
          <c:val>
            <c:numRef>
              <c:f>('Concern Data'!$N$186:$Q$186,'Concern Data'!$S$186:$U$186)</c:f>
              <c:numCache>
                <c:formatCode>General</c:formatCode>
                <c:ptCount val="7"/>
                <c:pt idx="0">
                  <c:v>105</c:v>
                </c:pt>
                <c:pt idx="1">
                  <c:v>30</c:v>
                </c:pt>
                <c:pt idx="2">
                  <c:v>44</c:v>
                </c:pt>
                <c:pt idx="3">
                  <c:v>9</c:v>
                </c:pt>
                <c:pt idx="4">
                  <c:v>7</c:v>
                </c:pt>
                <c:pt idx="5">
                  <c:v>9</c:v>
                </c:pt>
                <c:pt idx="6">
                  <c:v>5</c:v>
                </c:pt>
              </c:numCache>
            </c:numRef>
          </c:val>
        </c:ser>
        <c:ser>
          <c:idx val="5"/>
          <c:order val="2"/>
          <c:tx>
            <c:v>2016</c:v>
          </c:tx>
          <c:spPr>
            <a:solidFill>
              <a:schemeClr val="tx1"/>
            </a:solidFill>
            <a:ln w="12700">
              <a:solidFill>
                <a:schemeClr val="tx1"/>
              </a:solidFill>
              <a:prstDash val="solid"/>
            </a:ln>
            <a:scene3d>
              <a:camera prst="orthographicFront"/>
              <a:lightRig rig="threePt" dir="t"/>
            </a:scene3d>
            <a:sp3d prstMaterial="dkEdge">
              <a:bevelT/>
              <a:contourClr>
                <a:srgbClr val="000000"/>
              </a:contourClr>
            </a:sp3d>
          </c:spPr>
          <c:invertIfNegative val="0"/>
          <c:cat>
            <c:strRef>
              <c:f>('Concern Data'!$N$175:$Q$175,'Concern Data'!$S$175:$U$175)</c:f>
              <c:strCache>
                <c:ptCount val="7"/>
                <c:pt idx="0">
                  <c:v>Calls</c:v>
                </c:pt>
                <c:pt idx="1">
                  <c:v>Prop Overflights</c:v>
                </c:pt>
                <c:pt idx="2">
                  <c:v>Heli</c:v>
                </c:pt>
                <c:pt idx="3">
                  <c:v>Circuits</c:v>
                </c:pt>
                <c:pt idx="4">
                  <c:v>Jets</c:v>
                </c:pt>
                <c:pt idx="5">
                  <c:v>Airshow</c:v>
                </c:pt>
                <c:pt idx="6">
                  <c:v>YYC</c:v>
                </c:pt>
              </c:strCache>
            </c:strRef>
          </c:cat>
          <c:val>
            <c:numRef>
              <c:f>('Concern Data'!$N$187:$Q$187,'Concern Data'!$S$187:$U$187)</c:f>
              <c:numCache>
                <c:formatCode>General</c:formatCode>
                <c:ptCount val="7"/>
                <c:pt idx="0">
                  <c:v>66</c:v>
                </c:pt>
                <c:pt idx="1">
                  <c:v>16</c:v>
                </c:pt>
                <c:pt idx="2">
                  <c:v>41</c:v>
                </c:pt>
                <c:pt idx="3">
                  <c:v>5</c:v>
                </c:pt>
                <c:pt idx="4">
                  <c:v>0</c:v>
                </c:pt>
                <c:pt idx="5">
                  <c:v>3</c:v>
                </c:pt>
                <c:pt idx="6">
                  <c:v>0</c:v>
                </c:pt>
              </c:numCache>
            </c:numRef>
          </c:val>
        </c:ser>
        <c:dLbls>
          <c:showLegendKey val="0"/>
          <c:showVal val="0"/>
          <c:showCatName val="0"/>
          <c:showSerName val="0"/>
          <c:showPercent val="0"/>
          <c:showBubbleSize val="0"/>
        </c:dLbls>
        <c:gapWidth val="150"/>
        <c:shape val="box"/>
        <c:axId val="143054552"/>
        <c:axId val="143054944"/>
        <c:axId val="0"/>
      </c:bar3DChart>
      <c:catAx>
        <c:axId val="143054552"/>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100" b="1" i="0" u="none" strike="noStrike" baseline="0">
                <a:solidFill>
                  <a:srgbClr val="000000"/>
                </a:solidFill>
                <a:latin typeface="Times New Roman" pitchFamily="18" charset="0"/>
                <a:ea typeface="Arial"/>
                <a:cs typeface="Times New Roman" pitchFamily="18" charset="0"/>
              </a:defRPr>
            </a:pPr>
            <a:endParaRPr lang="en-US"/>
          </a:p>
        </c:txPr>
        <c:crossAx val="143054944"/>
        <c:crosses val="autoZero"/>
        <c:auto val="0"/>
        <c:lblAlgn val="ctr"/>
        <c:lblOffset val="100"/>
        <c:tickMarkSkip val="1"/>
        <c:noMultiLvlLbl val="0"/>
      </c:catAx>
      <c:valAx>
        <c:axId val="143054944"/>
        <c:scaling>
          <c:orientation val="minMax"/>
        </c:scaling>
        <c:delete val="0"/>
        <c:axPos val="l"/>
        <c:majorGridlines>
          <c:spPr>
            <a:ln w="3175">
              <a:solidFill>
                <a:srgbClr val="C0C0C0"/>
              </a:solidFill>
              <a:prstDash val="solid"/>
            </a:ln>
          </c:spPr>
        </c:majorGridlines>
        <c:title>
          <c:tx>
            <c:rich>
              <a:bodyPr/>
              <a:lstStyle/>
              <a:p>
                <a:pPr>
                  <a:defRPr sz="1600" b="1" i="0" u="none" strike="noStrike" baseline="0">
                    <a:solidFill>
                      <a:srgbClr val="C00000"/>
                    </a:solidFill>
                    <a:latin typeface="Arial" pitchFamily="34" charset="0"/>
                    <a:ea typeface="Arial"/>
                    <a:cs typeface="Arial" pitchFamily="34" charset="0"/>
                  </a:defRPr>
                </a:pPr>
                <a:r>
                  <a:rPr lang="en-US" sz="1600">
                    <a:solidFill>
                      <a:srgbClr val="C00000"/>
                    </a:solidFill>
                    <a:latin typeface="Arial" pitchFamily="34" charset="0"/>
                    <a:cs typeface="Arial" pitchFamily="34" charset="0"/>
                  </a:rPr>
                  <a:t>Number of Concerns</a:t>
                </a:r>
              </a:p>
            </c:rich>
          </c:tx>
          <c:layout>
            <c:manualLayout>
              <c:xMode val="edge"/>
              <c:yMode val="edge"/>
              <c:x val="2.3997000374953212E-4"/>
              <c:y val="0.3497141412369325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Times New Roman" pitchFamily="18" charset="0"/>
                <a:ea typeface="Arial"/>
                <a:cs typeface="Times New Roman" pitchFamily="18" charset="0"/>
              </a:defRPr>
            </a:pPr>
            <a:endParaRPr lang="en-US"/>
          </a:p>
        </c:txPr>
        <c:crossAx val="143054552"/>
        <c:crosses val="autoZero"/>
        <c:crossBetween val="between"/>
      </c:valAx>
      <c:spPr>
        <a:noFill/>
        <a:ln w="25400">
          <a:noFill/>
        </a:ln>
      </c:spPr>
    </c:plotArea>
    <c:legend>
      <c:legendPos val="r"/>
      <c:layout>
        <c:manualLayout>
          <c:xMode val="edge"/>
          <c:yMode val="edge"/>
          <c:x val="0.12524291913093233"/>
          <c:y val="6.546777755005169E-2"/>
          <c:w val="0.33402535034018616"/>
          <c:h val="0.12539184683704205"/>
        </c:manualLayout>
      </c:layout>
      <c:overlay val="0"/>
      <c:spPr>
        <a:noFill/>
        <a:ln w="25400">
          <a:noFill/>
        </a:ln>
      </c:spPr>
      <c:txPr>
        <a:bodyPr/>
        <a:lstStyle/>
        <a:p>
          <a:pPr>
            <a:defRPr sz="1200" b="1" i="0" u="none" strike="noStrike" baseline="0">
              <a:solidFill>
                <a:srgbClr val="000000"/>
              </a:solidFill>
              <a:latin typeface="Times New Roman" pitchFamily="18" charset="0"/>
              <a:ea typeface="Arial"/>
              <a:cs typeface="Times New Roman" pitchFamily="18" charset="0"/>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0.88353</cdr:x>
      <cdr:y>0.28846</cdr:y>
    </cdr:from>
    <cdr:to>
      <cdr:x>0.99398</cdr:x>
      <cdr:y>0.34747</cdr:y>
    </cdr:to>
    <cdr:sp macro="" textlink="">
      <cdr:nvSpPr>
        <cdr:cNvPr id="2" name="TextBox 1"/>
        <cdr:cNvSpPr txBox="1"/>
      </cdr:nvSpPr>
      <cdr:spPr>
        <a:xfrm xmlns:a="http://schemas.openxmlformats.org/drawingml/2006/main">
          <a:off x="6705600" y="1371600"/>
          <a:ext cx="838200" cy="280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156,995</a:t>
          </a:r>
        </a:p>
      </cdr:txBody>
    </cdr:sp>
  </cdr:relSizeAnchor>
</c:userShapes>
</file>

<file path=ppt/drawings/drawing2.xml><?xml version="1.0" encoding="utf-8"?>
<c:userShapes xmlns:c="http://schemas.openxmlformats.org/drawingml/2006/chart">
  <cdr:relSizeAnchor xmlns:cdr="http://schemas.openxmlformats.org/drawingml/2006/chartDrawing">
    <cdr:from>
      <cdr:x>0.07511</cdr:x>
      <cdr:y>0.95545</cdr:y>
    </cdr:from>
    <cdr:to>
      <cdr:x>0.23318</cdr:x>
      <cdr:y>1</cdr:y>
    </cdr:to>
    <cdr:sp macro="" textlink="">
      <cdr:nvSpPr>
        <cdr:cNvPr id="2" name="TextBox 1"/>
        <cdr:cNvSpPr txBox="1"/>
      </cdr:nvSpPr>
      <cdr:spPr>
        <a:xfrm xmlns:a="http://schemas.openxmlformats.org/drawingml/2006/main">
          <a:off x="644621" y="5570682"/>
          <a:ext cx="1356591" cy="2597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160463"/>
            <a:ext cx="9144000" cy="5697537"/>
          </a:xfrm>
          <a:prstGeom prst="rect">
            <a:avLst/>
          </a:prstGeom>
          <a:solidFill>
            <a:srgbClr val="D31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5"/>
          <p:cNvGrpSpPr>
            <a:grpSpLocks/>
          </p:cNvGrpSpPr>
          <p:nvPr userDrawn="1"/>
        </p:nvGrpSpPr>
        <p:grpSpPr bwMode="auto">
          <a:xfrm>
            <a:off x="381000" y="76200"/>
            <a:ext cx="8534400" cy="914400"/>
            <a:chOff x="381000" y="76200"/>
            <a:chExt cx="8534400" cy="914400"/>
          </a:xfrm>
        </p:grpSpPr>
        <p:sp>
          <p:nvSpPr>
            <p:cNvPr id="6" name="Rectangle 5"/>
            <p:cNvSpPr/>
            <p:nvPr userDrawn="1"/>
          </p:nvSpPr>
          <p:spPr>
            <a:xfrm>
              <a:off x="381000" y="76200"/>
              <a:ext cx="853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p:cNvPicPr>
              <a:picLocks noChangeAspect="1" noChangeArrowheads="1"/>
            </p:cNvPicPr>
            <p:nvPr userDrawn="1"/>
          </p:nvPicPr>
          <p:blipFill>
            <a:blip r:embed="rId2" cstate="print"/>
            <a:srcRect/>
            <a:stretch>
              <a:fillRect/>
            </a:stretch>
          </p:blipFill>
          <p:spPr bwMode="auto">
            <a:xfrm>
              <a:off x="6412612" y="284747"/>
              <a:ext cx="2342368" cy="502920"/>
            </a:xfrm>
            <a:prstGeom prst="rect">
              <a:avLst/>
            </a:prstGeom>
            <a:noFill/>
            <a:ln w="9525">
              <a:noFill/>
              <a:miter lim="800000"/>
              <a:headEnd/>
              <a:tailEnd/>
            </a:ln>
          </p:spPr>
        </p:pic>
      </p:grpSp>
      <p:sp>
        <p:nvSpPr>
          <p:cNvPr id="8" name="Rectangle 2"/>
          <p:cNvSpPr txBox="1">
            <a:spLocks noChangeArrowheads="1"/>
          </p:cNvSpPr>
          <p:nvPr userDrawn="1"/>
        </p:nvSpPr>
        <p:spPr bwMode="auto">
          <a:xfrm>
            <a:off x="457200" y="273050"/>
            <a:ext cx="5791200" cy="944563"/>
          </a:xfrm>
          <a:prstGeom prst="rect">
            <a:avLst/>
          </a:prstGeom>
          <a:noFill/>
          <a:ln>
            <a:noFill/>
          </a:ln>
          <a:extLst/>
        </p:spPr>
        <p:txBody>
          <a:bodyPr anchor="ctr"/>
          <a:lstStyle>
            <a:lvl1pPr algn="ctr" rtl="0" eaLnBrk="0" fontAlgn="base" hangingPunct="0">
              <a:spcBef>
                <a:spcPct val="0"/>
              </a:spcBef>
              <a:spcAft>
                <a:spcPct val="0"/>
              </a:spcAft>
              <a:defRPr sz="3000" b="1">
                <a:solidFill>
                  <a:schemeClr val="tx2"/>
                </a:solidFill>
                <a:latin typeface="+mj-lt"/>
                <a:ea typeface="+mj-ea"/>
                <a:cs typeface="+mj-cs"/>
              </a:defRPr>
            </a:lvl1pPr>
            <a:lvl2pPr algn="ctr" rtl="0" eaLnBrk="0" fontAlgn="base" hangingPunct="0">
              <a:spcBef>
                <a:spcPct val="0"/>
              </a:spcBef>
              <a:spcAft>
                <a:spcPct val="0"/>
              </a:spcAft>
              <a:defRPr sz="3000" b="1">
                <a:solidFill>
                  <a:schemeClr val="tx2"/>
                </a:solidFill>
                <a:latin typeface="Arial" charset="0"/>
              </a:defRPr>
            </a:lvl2pPr>
            <a:lvl3pPr algn="ctr" rtl="0" eaLnBrk="0" fontAlgn="base" hangingPunct="0">
              <a:spcBef>
                <a:spcPct val="0"/>
              </a:spcBef>
              <a:spcAft>
                <a:spcPct val="0"/>
              </a:spcAft>
              <a:defRPr sz="3000" b="1">
                <a:solidFill>
                  <a:schemeClr val="tx2"/>
                </a:solidFill>
                <a:latin typeface="Arial" charset="0"/>
              </a:defRPr>
            </a:lvl3pPr>
            <a:lvl4pPr algn="ctr" rtl="0" eaLnBrk="0" fontAlgn="base" hangingPunct="0">
              <a:spcBef>
                <a:spcPct val="0"/>
              </a:spcBef>
              <a:spcAft>
                <a:spcPct val="0"/>
              </a:spcAft>
              <a:defRPr sz="3000" b="1">
                <a:solidFill>
                  <a:schemeClr val="tx2"/>
                </a:solidFill>
                <a:latin typeface="Arial" charset="0"/>
              </a:defRPr>
            </a:lvl4pPr>
            <a:lvl5pPr algn="ctr" rtl="0" eaLnBrk="0" fontAlgn="base" hangingPunct="0">
              <a:spcBef>
                <a:spcPct val="0"/>
              </a:spcBef>
              <a:spcAft>
                <a:spcPct val="0"/>
              </a:spcAft>
              <a:defRPr sz="3000" b="1">
                <a:solidFill>
                  <a:schemeClr val="tx2"/>
                </a:solidFill>
                <a:latin typeface="Arial" charset="0"/>
              </a:defRPr>
            </a:lvl5pPr>
            <a:lvl6pPr marL="457200" algn="ctr" rtl="0" fontAlgn="base">
              <a:spcBef>
                <a:spcPct val="0"/>
              </a:spcBef>
              <a:spcAft>
                <a:spcPct val="0"/>
              </a:spcAft>
              <a:defRPr sz="3000" b="1">
                <a:solidFill>
                  <a:schemeClr val="tx2"/>
                </a:solidFill>
                <a:latin typeface="Arial" charset="0"/>
              </a:defRPr>
            </a:lvl6pPr>
            <a:lvl7pPr marL="914400" algn="ctr" rtl="0" fontAlgn="base">
              <a:spcBef>
                <a:spcPct val="0"/>
              </a:spcBef>
              <a:spcAft>
                <a:spcPct val="0"/>
              </a:spcAft>
              <a:defRPr sz="3000" b="1">
                <a:solidFill>
                  <a:schemeClr val="tx2"/>
                </a:solidFill>
                <a:latin typeface="Arial" charset="0"/>
              </a:defRPr>
            </a:lvl7pPr>
            <a:lvl8pPr marL="1371600" algn="ctr" rtl="0" fontAlgn="base">
              <a:spcBef>
                <a:spcPct val="0"/>
              </a:spcBef>
              <a:spcAft>
                <a:spcPct val="0"/>
              </a:spcAft>
              <a:defRPr sz="3000" b="1">
                <a:solidFill>
                  <a:schemeClr val="tx2"/>
                </a:solidFill>
                <a:latin typeface="Arial" charset="0"/>
              </a:defRPr>
            </a:lvl8pPr>
            <a:lvl9pPr marL="1828800" algn="ctr" rtl="0" fontAlgn="base">
              <a:spcBef>
                <a:spcPct val="0"/>
              </a:spcBef>
              <a:spcAft>
                <a:spcPct val="0"/>
              </a:spcAft>
              <a:defRPr sz="3000" b="1">
                <a:solidFill>
                  <a:schemeClr val="tx2"/>
                </a:solidFill>
                <a:latin typeface="Arial" charset="0"/>
              </a:defRPr>
            </a:lvl9pPr>
          </a:lstStyle>
          <a:p>
            <a:pPr>
              <a:defRPr/>
            </a:pPr>
            <a:endParaRPr lang="en-US" dirty="0" smtClean="0"/>
          </a:p>
        </p:txBody>
      </p:sp>
      <p:sp>
        <p:nvSpPr>
          <p:cNvPr id="3074" name="Rectangle 2"/>
          <p:cNvSpPr>
            <a:spLocks noGrp="1" noChangeArrowheads="1"/>
          </p:cNvSpPr>
          <p:nvPr>
            <p:ph type="ctrTitle"/>
          </p:nvPr>
        </p:nvSpPr>
        <p:spPr>
          <a:xfrm>
            <a:off x="685800" y="2130425"/>
            <a:ext cx="7772400" cy="1470025"/>
          </a:xfrm>
          <a:prstGeom prst="rect">
            <a:avLst/>
          </a:prstGeom>
          <a:ln w="9525">
            <a:noFill/>
          </a:ln>
        </p:spPr>
        <p:txBody>
          <a:bodyPr/>
          <a:lstStyle>
            <a:lvl1pPr>
              <a:defRPr b="0">
                <a:solidFill>
                  <a:schemeClr val="bg1"/>
                </a:solidFill>
              </a:defRPr>
            </a:lvl1pPr>
          </a:lstStyle>
          <a:p>
            <a:endParaRPr lang="en-US" dirty="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b="0">
                <a:solidFill>
                  <a:schemeClr val="bg1"/>
                </a:solidFill>
              </a:defRPr>
            </a:lvl1pPr>
          </a:lstStyle>
          <a:p>
            <a:endParaRPr lang="en-US" dirty="0"/>
          </a:p>
        </p:txBody>
      </p:sp>
      <p:sp>
        <p:nvSpPr>
          <p:cNvPr id="9" name="Rectangle 4"/>
          <p:cNvSpPr>
            <a:spLocks noGrp="1" noChangeArrowheads="1"/>
          </p:cNvSpPr>
          <p:nvPr>
            <p:ph type="dt" sz="half" idx="10"/>
          </p:nvPr>
        </p:nvSpPr>
        <p:spPr/>
        <p:txBody>
          <a:bodyPr/>
          <a:lstStyle>
            <a:lvl1pPr>
              <a:defRPr/>
            </a:lvl1pPr>
          </a:lstStyle>
          <a:p>
            <a:pPr>
              <a:defRPr/>
            </a:pPr>
            <a:endParaRPr lang="en-US"/>
          </a:p>
        </p:txBody>
      </p:sp>
      <p:sp>
        <p:nvSpPr>
          <p:cNvPr id="10" name="Rectangle 5"/>
          <p:cNvSpPr>
            <a:spLocks noGrp="1" noChangeArrowheads="1"/>
          </p:cNvSpPr>
          <p:nvPr>
            <p:ph type="ftr" sz="quarter" idx="11"/>
          </p:nvPr>
        </p:nvSpPr>
        <p:spPr/>
        <p:txBody>
          <a:bodyPr/>
          <a:lstStyle>
            <a:lvl1pPr>
              <a:defRPr/>
            </a:lvl1pPr>
          </a:lstStyle>
          <a:p>
            <a:pPr>
              <a:defRPr/>
            </a:pPr>
            <a:endParaRPr lang="en-US"/>
          </a:p>
        </p:txBody>
      </p:sp>
      <p:sp>
        <p:nvSpPr>
          <p:cNvPr id="11" name="Rectangle 6"/>
          <p:cNvSpPr>
            <a:spLocks noGrp="1" noChangeArrowheads="1"/>
          </p:cNvSpPr>
          <p:nvPr>
            <p:ph type="sldNum" sz="quarter" idx="12"/>
          </p:nvPr>
        </p:nvSpPr>
        <p:spPr/>
        <p:txBody>
          <a:bodyPr/>
          <a:lstStyle>
            <a:lvl1pPr>
              <a:defRPr/>
            </a:lvl1pPr>
          </a:lstStyle>
          <a:p>
            <a:pPr>
              <a:defRPr/>
            </a:pPr>
            <a:fld id="{6FABCAE5-693D-445B-9F32-FD3DAEE936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457200" y="273050"/>
            <a:ext cx="5791200" cy="944563"/>
          </a:xfrm>
          <a:prstGeom prst="rect">
            <a:avLst/>
          </a:prstGeom>
          <a:noFill/>
          <a:ln>
            <a:noFill/>
          </a:ln>
          <a:extLst/>
        </p:spPr>
        <p:txBody>
          <a:bodyPr/>
          <a:lstStyle/>
          <a:p>
            <a:pPr lvl="0"/>
            <a:endParaRPr lang="en-US"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0C24C2-748C-4952-B904-2F6C097715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600200"/>
            <a:ext cx="2076450" cy="4525963"/>
          </a:xfrm>
          <a:prstGeom prst="rect">
            <a:avLst/>
          </a:prstGeom>
        </p:spPr>
        <p:txBody>
          <a:bodyPr vert="eaVert"/>
          <a:lstStyle/>
          <a:p>
            <a:endParaRPr lang="en-US" dirty="0"/>
          </a:p>
        </p:txBody>
      </p:sp>
      <p:sp>
        <p:nvSpPr>
          <p:cNvPr id="3" name="Vertical Text Placeholder 2"/>
          <p:cNvSpPr>
            <a:spLocks noGrp="1"/>
          </p:cNvSpPr>
          <p:nvPr>
            <p:ph type="body" orient="vert" idx="1"/>
          </p:nvPr>
        </p:nvSpPr>
        <p:spPr>
          <a:xfrm>
            <a:off x="457200" y="1600200"/>
            <a:ext cx="6076950" cy="4525963"/>
          </a:xfrm>
        </p:spPr>
        <p:txBody>
          <a:bodyPr vert="eaVert"/>
          <a:lstStyle>
            <a:lvl2pPr>
              <a:buNone/>
              <a:defRPr/>
            </a:lvl2pPr>
          </a:lstStyle>
          <a:p>
            <a:pPr lvl="1"/>
            <a:endParaRPr lang="en-US"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310A74-4D4B-4407-A588-F52F032B45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dirty="0"/>
          </a:p>
        </p:txBody>
      </p:sp>
      <p:sp>
        <p:nvSpPr>
          <p:cNvPr id="7" name="Rectangle 2"/>
          <p:cNvSpPr>
            <a:spLocks noGrp="1" noChangeArrowheads="1"/>
          </p:cNvSpPr>
          <p:nvPr>
            <p:ph type="title"/>
          </p:nvPr>
        </p:nvSpPr>
        <p:spPr bwMode="auto">
          <a:xfrm>
            <a:off x="457200" y="273050"/>
            <a:ext cx="5791200" cy="944563"/>
          </a:xfrm>
          <a:prstGeom prst="rect">
            <a:avLst/>
          </a:prstGeom>
          <a:noFill/>
          <a:ln>
            <a:noFill/>
          </a:ln>
          <a:extLst/>
        </p:spPr>
        <p:txBody>
          <a:bodyPr/>
          <a:lstStyle/>
          <a:p>
            <a:pPr lvl="0"/>
            <a:endParaRPr lang="en-US"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7738EC-E00C-4417-8B0B-4E05F35D70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A098B-71C4-4A65-85ED-30D3F732FF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2"/>
          <p:cNvSpPr>
            <a:spLocks noGrp="1" noChangeArrowheads="1"/>
          </p:cNvSpPr>
          <p:nvPr>
            <p:ph type="title"/>
          </p:nvPr>
        </p:nvSpPr>
        <p:spPr bwMode="auto">
          <a:xfrm>
            <a:off x="457200" y="273050"/>
            <a:ext cx="5791200" cy="944563"/>
          </a:xfrm>
          <a:prstGeom prst="rect">
            <a:avLst/>
          </a:prstGeom>
          <a:noFill/>
          <a:ln>
            <a:noFill/>
          </a:ln>
          <a:extLst/>
        </p:spPr>
        <p:txBody>
          <a:bodyPr/>
          <a:lstStyle/>
          <a:p>
            <a:pPr lvl="0"/>
            <a:endParaRPr lang="en-US"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D4EB67-9224-4F8F-84AE-0A6AF1DA1E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65554F-B559-44D5-B877-856899D7F3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457200" y="273050"/>
            <a:ext cx="5791200" cy="944563"/>
          </a:xfrm>
          <a:prstGeom prst="rect">
            <a:avLst/>
          </a:prstGeom>
          <a:noFill/>
          <a:ln>
            <a:noFill/>
          </a:ln>
          <a:extLst/>
        </p:spPr>
        <p:txBody>
          <a:bodyPr/>
          <a:lstStyle/>
          <a:p>
            <a:pPr lvl="0"/>
            <a:endParaRPr lang="en-US" dirty="0" smtClean="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85D268-A6DE-4A59-A0F3-E48A292B3B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34F885-E951-41A0-AB0D-7AE99D4459C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AA1826-16FD-43BC-84C2-181869E7315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EF057-E94C-4F59-A422-DF76E185E6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8092271-F42E-4AC8-8DC4-7FBDEBC0F7EC}" type="slidenum">
              <a:rPr lang="en-US"/>
              <a:pPr>
                <a:defRPr/>
              </a:pPr>
              <a:t>‹#›</a:t>
            </a:fld>
            <a:endParaRPr lang="en-US"/>
          </a:p>
        </p:txBody>
      </p:sp>
      <p:grpSp>
        <p:nvGrpSpPr>
          <p:cNvPr id="1031" name="Group 5"/>
          <p:cNvGrpSpPr>
            <a:grpSpLocks/>
          </p:cNvGrpSpPr>
          <p:nvPr userDrawn="1"/>
        </p:nvGrpSpPr>
        <p:grpSpPr bwMode="auto">
          <a:xfrm>
            <a:off x="381000" y="76200"/>
            <a:ext cx="8534400" cy="914400"/>
            <a:chOff x="381000" y="76200"/>
            <a:chExt cx="8534400" cy="914400"/>
          </a:xfrm>
        </p:grpSpPr>
        <p:sp>
          <p:nvSpPr>
            <p:cNvPr id="9" name="Rectangle 8"/>
            <p:cNvSpPr/>
            <p:nvPr userDrawn="1"/>
          </p:nvSpPr>
          <p:spPr>
            <a:xfrm>
              <a:off x="381000" y="76200"/>
              <a:ext cx="853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5" name="Picture 8"/>
            <p:cNvPicPr>
              <a:picLocks noChangeAspect="1" noChangeArrowheads="1"/>
            </p:cNvPicPr>
            <p:nvPr userDrawn="1"/>
          </p:nvPicPr>
          <p:blipFill>
            <a:blip r:embed="rId14" cstate="print"/>
            <a:srcRect/>
            <a:stretch>
              <a:fillRect/>
            </a:stretch>
          </p:blipFill>
          <p:spPr bwMode="auto">
            <a:xfrm>
              <a:off x="6412612" y="284747"/>
              <a:ext cx="2342368" cy="502920"/>
            </a:xfrm>
            <a:prstGeom prst="rect">
              <a:avLst/>
            </a:prstGeom>
            <a:noFill/>
            <a:ln w="9525">
              <a:noFill/>
              <a:miter lim="800000"/>
              <a:headEnd/>
              <a:tailEnd/>
            </a:ln>
          </p:spPr>
        </p:pic>
      </p:grpSp>
      <p:sp>
        <p:nvSpPr>
          <p:cNvPr id="1032" name="Rectangle 2"/>
          <p:cNvSpPr>
            <a:spLocks noGrp="1" noChangeArrowheads="1"/>
          </p:cNvSpPr>
          <p:nvPr>
            <p:ph type="title"/>
          </p:nvPr>
        </p:nvSpPr>
        <p:spPr bwMode="auto">
          <a:xfrm>
            <a:off x="457200" y="273050"/>
            <a:ext cx="5791200" cy="944563"/>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2" name="Rectangle 11"/>
          <p:cNvSpPr/>
          <p:nvPr userDrawn="1"/>
        </p:nvSpPr>
        <p:spPr>
          <a:xfrm>
            <a:off x="0" y="6729413"/>
            <a:ext cx="9144000" cy="138112"/>
          </a:xfrm>
          <a:prstGeom prst="rect">
            <a:avLst/>
          </a:prstGeom>
          <a:solidFill>
            <a:srgbClr val="D31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3000" b="1">
          <a:solidFill>
            <a:schemeClr val="tx2"/>
          </a:solidFill>
          <a:latin typeface="+mj-lt"/>
          <a:ea typeface="+mj-ea"/>
          <a:cs typeface="+mj-cs"/>
        </a:defRPr>
      </a:lvl1pPr>
      <a:lvl2pPr algn="ctr" rtl="0" eaLnBrk="0" fontAlgn="base" hangingPunct="0">
        <a:spcBef>
          <a:spcPct val="0"/>
        </a:spcBef>
        <a:spcAft>
          <a:spcPct val="0"/>
        </a:spcAft>
        <a:defRPr sz="3000" b="1">
          <a:solidFill>
            <a:schemeClr val="tx2"/>
          </a:solidFill>
          <a:latin typeface="Arial" charset="0"/>
        </a:defRPr>
      </a:lvl2pPr>
      <a:lvl3pPr algn="ctr" rtl="0" eaLnBrk="0" fontAlgn="base" hangingPunct="0">
        <a:spcBef>
          <a:spcPct val="0"/>
        </a:spcBef>
        <a:spcAft>
          <a:spcPct val="0"/>
        </a:spcAft>
        <a:defRPr sz="3000" b="1">
          <a:solidFill>
            <a:schemeClr val="tx2"/>
          </a:solidFill>
          <a:latin typeface="Arial" charset="0"/>
        </a:defRPr>
      </a:lvl3pPr>
      <a:lvl4pPr algn="ctr" rtl="0" eaLnBrk="0" fontAlgn="base" hangingPunct="0">
        <a:spcBef>
          <a:spcPct val="0"/>
        </a:spcBef>
        <a:spcAft>
          <a:spcPct val="0"/>
        </a:spcAft>
        <a:defRPr sz="3000" b="1">
          <a:solidFill>
            <a:schemeClr val="tx2"/>
          </a:solidFill>
          <a:latin typeface="Arial" charset="0"/>
        </a:defRPr>
      </a:lvl4pPr>
      <a:lvl5pPr algn="ctr" rtl="0" eaLnBrk="0" fontAlgn="base" hangingPunct="0">
        <a:spcBef>
          <a:spcPct val="0"/>
        </a:spcBef>
        <a:spcAft>
          <a:spcPct val="0"/>
        </a:spcAft>
        <a:defRPr sz="3000" b="1">
          <a:solidFill>
            <a:schemeClr val="tx2"/>
          </a:solidFill>
          <a:latin typeface="Arial" charset="0"/>
        </a:defRPr>
      </a:lvl5pPr>
      <a:lvl6pPr marL="457200" algn="ctr" rtl="0" fontAlgn="base">
        <a:spcBef>
          <a:spcPct val="0"/>
        </a:spcBef>
        <a:spcAft>
          <a:spcPct val="0"/>
        </a:spcAft>
        <a:defRPr sz="3000" b="1">
          <a:solidFill>
            <a:schemeClr val="tx2"/>
          </a:solidFill>
          <a:latin typeface="Arial" charset="0"/>
        </a:defRPr>
      </a:lvl6pPr>
      <a:lvl7pPr marL="914400" algn="ctr" rtl="0" fontAlgn="base">
        <a:spcBef>
          <a:spcPct val="0"/>
        </a:spcBef>
        <a:spcAft>
          <a:spcPct val="0"/>
        </a:spcAft>
        <a:defRPr sz="3000" b="1">
          <a:solidFill>
            <a:schemeClr val="tx2"/>
          </a:solidFill>
          <a:latin typeface="Arial" charset="0"/>
        </a:defRPr>
      </a:lvl7pPr>
      <a:lvl8pPr marL="1371600" algn="ctr" rtl="0" fontAlgn="base">
        <a:spcBef>
          <a:spcPct val="0"/>
        </a:spcBef>
        <a:spcAft>
          <a:spcPct val="0"/>
        </a:spcAft>
        <a:defRPr sz="3000" b="1">
          <a:solidFill>
            <a:schemeClr val="tx2"/>
          </a:solidFill>
          <a:latin typeface="Arial" charset="0"/>
        </a:defRPr>
      </a:lvl8pPr>
      <a:lvl9pPr marL="1828800" algn="ctr"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5" name="Rectangle 5"/>
          <p:cNvSpPr>
            <a:spLocks noGrp="1" noChangeArrowheads="1"/>
          </p:cNvSpPr>
          <p:nvPr>
            <p:ph type="ctrTitle"/>
          </p:nvPr>
        </p:nvSpPr>
        <p:spPr/>
        <p:txBody>
          <a:bodyPr/>
          <a:lstStyle/>
          <a:p>
            <a:r>
              <a:rPr lang="en-US" sz="3200" b="1" dirty="0"/>
              <a:t>SPRINGBANK AIRPORT COMMUNITY </a:t>
            </a:r>
            <a:br>
              <a:rPr lang="en-US" sz="3200" b="1" dirty="0"/>
            </a:br>
            <a:r>
              <a:rPr lang="en-US" sz="3200" b="1" dirty="0"/>
              <a:t>NOISE </a:t>
            </a:r>
            <a:r>
              <a:rPr lang="en-US" sz="3200" b="1" dirty="0" smtClean="0"/>
              <a:t>CONSULTATIVE COMMITTEE</a:t>
            </a:r>
            <a:br>
              <a:rPr lang="en-US" sz="3200" b="1" dirty="0" smtClean="0"/>
            </a:br>
            <a:r>
              <a:rPr lang="en-US" sz="3200" b="1" dirty="0" smtClean="0">
                <a:solidFill>
                  <a:schemeClr val="tx1"/>
                </a:solidFill>
              </a:rPr>
              <a:t> </a:t>
            </a:r>
            <a:r>
              <a:rPr lang="en-US" sz="3200" b="1" dirty="0" smtClean="0"/>
              <a:t>May 30</a:t>
            </a:r>
            <a:r>
              <a:rPr lang="en-US" sz="3200" b="1" smtClean="0"/>
              <a:t>, 2017 </a:t>
            </a:r>
            <a:r>
              <a:rPr lang="en-US" sz="3200" b="1" dirty="0">
                <a:solidFill>
                  <a:srgbClr val="FFFFFF"/>
                </a:solidFill>
                <a:latin typeface="Arial" charset="0"/>
              </a:rPr>
              <a:t/>
            </a:r>
            <a:br>
              <a:rPr lang="en-US" sz="3200" b="1" dirty="0">
                <a:solidFill>
                  <a:srgbClr val="FFFFFF"/>
                </a:solidFill>
                <a:latin typeface="Arial" charset="0"/>
              </a:rPr>
            </a:br>
            <a:endParaRPr lang="en-US" sz="3200" b="1"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40091"/>
            <a:ext cx="4191000" cy="29155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349" y="3540091"/>
            <a:ext cx="4404189" cy="29155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5" name="Rectangle 5"/>
          <p:cNvSpPr>
            <a:spLocks noGrp="1" noChangeArrowheads="1"/>
          </p:cNvSpPr>
          <p:nvPr>
            <p:ph type="title"/>
          </p:nvPr>
        </p:nvSpPr>
        <p:spPr bwMode="auto">
          <a:xfrm>
            <a:off x="0" y="152400"/>
            <a:ext cx="6324600" cy="1447800"/>
          </a:xfrm>
          <a:prstGeom prst="rect">
            <a:avLst/>
          </a:prstGeom>
          <a:noFill/>
          <a:ln w="9525">
            <a:noFill/>
            <a:miter lim="800000"/>
            <a:headEnd/>
            <a:tailEnd/>
          </a:ln>
          <a:effectLst/>
        </p:spPr>
        <p:txBody>
          <a:bodyPr anchor="ctr"/>
          <a:lstStyle/>
          <a:p>
            <a:pPr algn="ctr"/>
            <a:r>
              <a:rPr lang="en-US" sz="5400" b="1" dirty="0" smtClean="0">
                <a:solidFill>
                  <a:srgbClr val="A50021"/>
                </a:solidFill>
              </a:rPr>
              <a:t>Monthly Noise Concerns</a:t>
            </a:r>
            <a:endParaRPr lang="en-US" sz="5400" b="1" dirty="0">
              <a:solidFill>
                <a:srgbClr val="A50021"/>
              </a:solidFill>
            </a:endParaRPr>
          </a:p>
        </p:txBody>
      </p:sp>
      <p:graphicFrame>
        <p:nvGraphicFramePr>
          <p:cNvPr id="8" name="Chart 7"/>
          <p:cNvGraphicFramePr>
            <a:graphicFrameLocks noGrp="1"/>
          </p:cNvGraphicFramePr>
          <p:nvPr>
            <p:extLst>
              <p:ext uri="{D42A27DB-BD31-4B8C-83A1-F6EECF244321}">
                <p14:modId xmlns:p14="http://schemas.microsoft.com/office/powerpoint/2010/main" val="1710425039"/>
              </p:ext>
            </p:extLst>
          </p:nvPr>
        </p:nvGraphicFramePr>
        <p:xfrm>
          <a:off x="609600" y="1600200"/>
          <a:ext cx="7863840" cy="49377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5" name="Rectangle 5"/>
          <p:cNvSpPr>
            <a:spLocks noGrp="1" noChangeArrowheads="1"/>
          </p:cNvSpPr>
          <p:nvPr>
            <p:ph type="title"/>
          </p:nvPr>
        </p:nvSpPr>
        <p:spPr bwMode="auto">
          <a:xfrm>
            <a:off x="0" y="152400"/>
            <a:ext cx="6324600" cy="1447800"/>
          </a:xfrm>
          <a:prstGeom prst="rect">
            <a:avLst/>
          </a:prstGeom>
          <a:noFill/>
          <a:ln w="9525">
            <a:noFill/>
            <a:miter lim="800000"/>
            <a:headEnd/>
            <a:tailEnd/>
          </a:ln>
          <a:effectLst/>
        </p:spPr>
        <p:txBody>
          <a:bodyPr anchor="ctr"/>
          <a:lstStyle/>
          <a:p>
            <a:pPr algn="ctr"/>
            <a:r>
              <a:rPr lang="en-US" sz="5400" b="1" dirty="0" smtClean="0">
                <a:solidFill>
                  <a:srgbClr val="A50021"/>
                </a:solidFill>
              </a:rPr>
              <a:t>Day &amp; Night Concerns</a:t>
            </a:r>
            <a:endParaRPr lang="en-US" sz="5400" b="1" dirty="0">
              <a:solidFill>
                <a:srgbClr val="A50021"/>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1231092990"/>
              </p:ext>
            </p:extLst>
          </p:nvPr>
        </p:nvGraphicFramePr>
        <p:xfrm>
          <a:off x="533400" y="1752600"/>
          <a:ext cx="804672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5" name="Rectangle 5"/>
          <p:cNvSpPr>
            <a:spLocks noGrp="1" noChangeArrowheads="1"/>
          </p:cNvSpPr>
          <p:nvPr>
            <p:ph type="title"/>
          </p:nvPr>
        </p:nvSpPr>
        <p:spPr bwMode="auto">
          <a:xfrm>
            <a:off x="0" y="152400"/>
            <a:ext cx="6324600" cy="1447800"/>
          </a:xfrm>
          <a:prstGeom prst="rect">
            <a:avLst/>
          </a:prstGeom>
          <a:noFill/>
          <a:ln w="9525">
            <a:noFill/>
            <a:miter lim="800000"/>
            <a:headEnd/>
            <a:tailEnd/>
          </a:ln>
          <a:effectLst/>
        </p:spPr>
        <p:txBody>
          <a:bodyPr anchor="ctr"/>
          <a:lstStyle/>
          <a:p>
            <a:pPr algn="ctr"/>
            <a:r>
              <a:rPr lang="en-US" sz="5400" b="1" dirty="0" smtClean="0">
                <a:solidFill>
                  <a:srgbClr val="A50021"/>
                </a:solidFill>
              </a:rPr>
              <a:t>Hourly Noise Concerns</a:t>
            </a:r>
            <a:endParaRPr lang="en-US" sz="5400" b="1" dirty="0">
              <a:solidFill>
                <a:srgbClr val="A50021"/>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873131281"/>
              </p:ext>
            </p:extLst>
          </p:nvPr>
        </p:nvGraphicFramePr>
        <p:xfrm>
          <a:off x="609600" y="1828800"/>
          <a:ext cx="7863840" cy="47548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5" name="Rectangle 5"/>
          <p:cNvSpPr>
            <a:spLocks noGrp="1" noChangeArrowheads="1"/>
          </p:cNvSpPr>
          <p:nvPr>
            <p:ph type="title"/>
          </p:nvPr>
        </p:nvSpPr>
        <p:spPr bwMode="auto">
          <a:xfrm>
            <a:off x="0" y="0"/>
            <a:ext cx="6324600" cy="1447800"/>
          </a:xfrm>
          <a:prstGeom prst="rect">
            <a:avLst/>
          </a:prstGeom>
          <a:noFill/>
          <a:ln w="9525">
            <a:noFill/>
            <a:miter lim="800000"/>
            <a:headEnd/>
            <a:tailEnd/>
          </a:ln>
          <a:effectLst/>
        </p:spPr>
        <p:txBody>
          <a:bodyPr anchor="ctr"/>
          <a:lstStyle/>
          <a:p>
            <a:pPr algn="ctr"/>
            <a:r>
              <a:rPr lang="en-US" sz="5400" b="1" dirty="0" smtClean="0">
                <a:solidFill>
                  <a:srgbClr val="A50021"/>
                </a:solidFill>
              </a:rPr>
              <a:t>Concerns by Operation</a:t>
            </a:r>
            <a:endParaRPr lang="en-US" sz="5400" b="1" dirty="0">
              <a:solidFill>
                <a:srgbClr val="A50021"/>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2149157116"/>
              </p:ext>
            </p:extLst>
          </p:nvPr>
        </p:nvGraphicFramePr>
        <p:xfrm>
          <a:off x="762000" y="1600200"/>
          <a:ext cx="7589520" cy="51206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17" name="Rectangle 5"/>
          <p:cNvSpPr>
            <a:spLocks noGrp="1" noChangeArrowheads="1"/>
          </p:cNvSpPr>
          <p:nvPr>
            <p:ph type="title"/>
          </p:nvPr>
        </p:nvSpPr>
        <p:spPr bwMode="auto">
          <a:xfrm>
            <a:off x="0" y="0"/>
            <a:ext cx="6324600" cy="944563"/>
          </a:xfrm>
          <a:prstGeom prst="rect">
            <a:avLst/>
          </a:prstGeom>
          <a:noFill/>
          <a:ln w="9525">
            <a:noFill/>
            <a:miter lim="800000"/>
            <a:headEnd/>
            <a:tailEnd/>
          </a:ln>
          <a:effectLst/>
        </p:spPr>
        <p:txBody>
          <a:bodyPr anchor="ctr"/>
          <a:lstStyle/>
          <a:p>
            <a:r>
              <a:rPr lang="en-US" sz="5400" dirty="0">
                <a:solidFill>
                  <a:srgbClr val="A50021"/>
                </a:solidFill>
              </a:rPr>
              <a:t>Noise </a:t>
            </a:r>
            <a:r>
              <a:rPr lang="en-US" sz="5400" dirty="0" smtClean="0">
                <a:solidFill>
                  <a:srgbClr val="A50021"/>
                </a:solidFill>
              </a:rPr>
              <a:t>Monitoring</a:t>
            </a:r>
            <a:endParaRPr lang="en-US" sz="5400" dirty="0">
              <a:solidFill>
                <a:srgbClr val="A50021"/>
              </a:solidFill>
            </a:endParaRPr>
          </a:p>
        </p:txBody>
      </p:sp>
      <p:sp>
        <p:nvSpPr>
          <p:cNvPr id="2" name="Rectangle 1"/>
          <p:cNvSpPr/>
          <p:nvPr/>
        </p:nvSpPr>
        <p:spPr>
          <a:xfrm>
            <a:off x="296862" y="1143638"/>
            <a:ext cx="8847138" cy="1384995"/>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800"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Measured noise from Jet aircraft</a:t>
            </a:r>
          </a:p>
          <a:p>
            <a:pPr marL="342900" marR="0" lvl="0" indent="-342900">
              <a:spcBef>
                <a:spcPts val="0"/>
              </a:spcBef>
              <a:spcAft>
                <a:spcPts val="0"/>
              </a:spcAft>
              <a:buFont typeface="Symbol" panose="05050102010706020507" pitchFamily="18" charset="2"/>
              <a:buChar char=""/>
            </a:pPr>
            <a:r>
              <a:rPr lang="en-US" sz="2800"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The </a:t>
            </a:r>
            <a:r>
              <a:rPr lang="en-US" sz="28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max noise level from a jet is below (or just above in one instance) the average max noise level from all aircraft that day.</a:t>
            </a:r>
            <a:endParaRPr lang="en-US" sz="28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026" name="Chart 3"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17" y="2727708"/>
            <a:ext cx="8107103" cy="374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9" name="Rectangle 5"/>
          <p:cNvSpPr>
            <a:spLocks noGrp="1" noChangeArrowheads="1"/>
          </p:cNvSpPr>
          <p:nvPr>
            <p:ph type="title"/>
          </p:nvPr>
        </p:nvSpPr>
        <p:spPr bwMode="auto">
          <a:xfrm>
            <a:off x="0" y="0"/>
            <a:ext cx="6324600" cy="2286000"/>
          </a:xfrm>
          <a:prstGeom prst="rect">
            <a:avLst/>
          </a:prstGeom>
          <a:noFill/>
          <a:ln w="9525">
            <a:noFill/>
            <a:miter lim="800000"/>
            <a:headEnd/>
            <a:tailEnd/>
          </a:ln>
          <a:effectLst/>
        </p:spPr>
        <p:txBody>
          <a:bodyPr anchor="ctr"/>
          <a:lstStyle/>
          <a:p>
            <a:r>
              <a:rPr lang="en-US" sz="5400" dirty="0" smtClean="0">
                <a:solidFill>
                  <a:srgbClr val="A50021"/>
                </a:solidFill>
              </a:rPr>
              <a:t>Committee Terms of Reference</a:t>
            </a:r>
            <a:endParaRPr lang="en-US" sz="5400" dirty="0">
              <a:solidFill>
                <a:srgbClr val="A50021"/>
              </a:solidFill>
            </a:endParaRPr>
          </a:p>
        </p:txBody>
      </p:sp>
      <p:sp>
        <p:nvSpPr>
          <p:cNvPr id="2" name="Rectangle 1"/>
          <p:cNvSpPr/>
          <p:nvPr/>
        </p:nvSpPr>
        <p:spPr>
          <a:xfrm>
            <a:off x="781050" y="2606248"/>
            <a:ext cx="4762500" cy="3108543"/>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800" dirty="0" smtClean="0">
                <a:latin typeface="Arial Narrow" panose="020B0606020202030204" pitchFamily="34" charset="0"/>
                <a:ea typeface="Calibri" panose="020F0502020204030204" pitchFamily="34" charset="0"/>
                <a:cs typeface="Times New Roman" panose="02020603050405020304" pitchFamily="18" charset="0"/>
              </a:rPr>
              <a:t>Purpose</a:t>
            </a:r>
          </a:p>
          <a:p>
            <a:pPr marL="342900" marR="0" lvl="0" indent="-342900">
              <a:spcBef>
                <a:spcPts val="0"/>
              </a:spcBef>
              <a:spcAft>
                <a:spcPts val="0"/>
              </a:spcAft>
              <a:buFont typeface="Symbol" panose="05050102010706020507" pitchFamily="18" charset="2"/>
              <a:buChar char=""/>
            </a:pPr>
            <a:r>
              <a:rPr lang="en-US" sz="2800" dirty="0" smtClean="0">
                <a:effectLst/>
                <a:latin typeface="Arial Narrow" panose="020B0606020202030204" pitchFamily="34" charset="0"/>
                <a:ea typeface="Calibri" panose="020F0502020204030204" pitchFamily="34" charset="0"/>
                <a:cs typeface="Times New Roman" panose="02020603050405020304" pitchFamily="18" charset="0"/>
              </a:rPr>
              <a:t>Membership</a:t>
            </a:r>
          </a:p>
          <a:p>
            <a:pPr marL="914400" lvl="1" indent="-457200">
              <a:spcBef>
                <a:spcPts val="0"/>
              </a:spcBef>
              <a:spcAft>
                <a:spcPts val="0"/>
              </a:spcAft>
              <a:buFont typeface="Arial" panose="020B0604020202020204" pitchFamily="34" charset="0"/>
              <a:buChar char="•"/>
            </a:pPr>
            <a:r>
              <a:rPr lang="en-US" sz="2800" dirty="0" smtClean="0">
                <a:latin typeface="Arial Narrow" panose="020B0606020202030204" pitchFamily="34" charset="0"/>
                <a:ea typeface="Calibri" panose="020F0502020204030204" pitchFamily="34" charset="0"/>
                <a:cs typeface="Times New Roman" panose="02020603050405020304" pitchFamily="18" charset="0"/>
              </a:rPr>
              <a:t>5 Springbank residents</a:t>
            </a:r>
          </a:p>
          <a:p>
            <a:pPr marL="914400" lvl="1" indent="-457200">
              <a:spcBef>
                <a:spcPts val="0"/>
              </a:spcBef>
              <a:spcAft>
                <a:spcPts val="0"/>
              </a:spcAft>
              <a:buFont typeface="Arial" panose="020B0604020202020204" pitchFamily="34" charset="0"/>
              <a:buChar char="•"/>
            </a:pPr>
            <a:r>
              <a:rPr lang="en-US" sz="2800" dirty="0" smtClean="0">
                <a:effectLst/>
                <a:latin typeface="Arial Narrow" panose="020B0606020202030204" pitchFamily="34" charset="0"/>
                <a:ea typeface="Calibri" panose="020F0502020204030204" pitchFamily="34" charset="0"/>
                <a:cs typeface="Times New Roman" panose="02020603050405020304" pitchFamily="18" charset="0"/>
              </a:rPr>
              <a:t>1 Harmony resident</a:t>
            </a:r>
          </a:p>
          <a:p>
            <a:pPr marL="342900" marR="0" lvl="0" indent="-342900">
              <a:spcBef>
                <a:spcPts val="0"/>
              </a:spcBef>
              <a:spcAft>
                <a:spcPts val="0"/>
              </a:spcAft>
              <a:buFont typeface="Symbol" panose="05050102010706020507" pitchFamily="18" charset="2"/>
              <a:buChar char=""/>
            </a:pPr>
            <a:r>
              <a:rPr lang="en-US" sz="2800" dirty="0" smtClean="0">
                <a:latin typeface="Arial Narrow" panose="020B0606020202030204" pitchFamily="34" charset="0"/>
                <a:ea typeface="Calibri" panose="020F0502020204030204" pitchFamily="34" charset="0"/>
                <a:cs typeface="Times New Roman" panose="02020603050405020304" pitchFamily="18" charset="0"/>
              </a:rPr>
              <a:t>Regular meeting schedule</a:t>
            </a:r>
          </a:p>
          <a:p>
            <a:pPr marL="914400" lvl="1" indent="-457200">
              <a:spcBef>
                <a:spcPts val="0"/>
              </a:spcBef>
              <a:spcAft>
                <a:spcPts val="0"/>
              </a:spcAft>
              <a:buFont typeface="Arial" panose="020B0604020202020204" pitchFamily="34" charset="0"/>
              <a:buChar char="•"/>
            </a:pPr>
            <a:r>
              <a:rPr lang="en-US" sz="2800" dirty="0" smtClean="0">
                <a:effectLst/>
                <a:latin typeface="Arial Narrow" panose="020B0606020202030204" pitchFamily="34" charset="0"/>
                <a:ea typeface="Calibri" panose="020F0502020204030204" pitchFamily="34" charset="0"/>
                <a:cs typeface="Times New Roman" panose="02020603050405020304" pitchFamily="18" charset="0"/>
              </a:rPr>
              <a:t>May</a:t>
            </a:r>
          </a:p>
          <a:p>
            <a:pPr marL="914400" lvl="1" indent="-457200">
              <a:spcBef>
                <a:spcPts val="0"/>
              </a:spcBef>
              <a:spcAft>
                <a:spcPts val="0"/>
              </a:spcAft>
              <a:buFont typeface="Arial" panose="020B0604020202020204" pitchFamily="34" charset="0"/>
              <a:buChar char="•"/>
            </a:pPr>
            <a:r>
              <a:rPr lang="en-US" sz="2800" dirty="0" smtClean="0">
                <a:latin typeface="Arial Narrow" panose="020B0606020202030204" pitchFamily="34" charset="0"/>
                <a:ea typeface="Calibri" panose="020F0502020204030204" pitchFamily="34" charset="0"/>
                <a:cs typeface="Times New Roman" panose="02020603050405020304" pitchFamily="18" charset="0"/>
              </a:rPr>
              <a:t>November</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791200" y="2514599"/>
            <a:ext cx="2544428" cy="329184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9" name="Rectangle 5"/>
          <p:cNvSpPr>
            <a:spLocks noGrp="1" noChangeArrowheads="1"/>
          </p:cNvSpPr>
          <p:nvPr>
            <p:ph type="title"/>
          </p:nvPr>
        </p:nvSpPr>
        <p:spPr bwMode="auto">
          <a:xfrm>
            <a:off x="0" y="0"/>
            <a:ext cx="6324600" cy="2286000"/>
          </a:xfrm>
          <a:prstGeom prst="rect">
            <a:avLst/>
          </a:prstGeom>
          <a:noFill/>
          <a:ln w="9525">
            <a:noFill/>
            <a:miter lim="800000"/>
            <a:headEnd/>
            <a:tailEnd/>
          </a:ln>
          <a:effectLst/>
        </p:spPr>
        <p:txBody>
          <a:bodyPr anchor="ctr"/>
          <a:lstStyle/>
          <a:p>
            <a:r>
              <a:rPr lang="en-US" sz="5400" dirty="0">
                <a:solidFill>
                  <a:srgbClr val="A50021"/>
                </a:solidFill>
              </a:rPr>
              <a:t>Wings Over Springbank </a:t>
            </a:r>
          </a:p>
        </p:txBody>
      </p:sp>
      <p:sp>
        <p:nvSpPr>
          <p:cNvPr id="2" name="Rectangle 1"/>
          <p:cNvSpPr/>
          <p:nvPr/>
        </p:nvSpPr>
        <p:spPr>
          <a:xfrm>
            <a:off x="781050" y="2606248"/>
            <a:ext cx="6915150" cy="1384995"/>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800" dirty="0" smtClean="0">
                <a:effectLst/>
                <a:latin typeface="Arial Narrow" panose="020B0606020202030204" pitchFamily="34" charset="0"/>
                <a:ea typeface="Calibri" panose="020F0502020204030204" pitchFamily="34" charset="0"/>
                <a:cs typeface="Times New Roman" panose="02020603050405020304" pitchFamily="18" charset="0"/>
              </a:rPr>
              <a:t>Event to take place July 29 and 30 from 10 am to 6 pm</a:t>
            </a:r>
          </a:p>
          <a:p>
            <a:pPr marL="342900" marR="0" lvl="0" indent="-342900">
              <a:spcBef>
                <a:spcPts val="0"/>
              </a:spcBef>
              <a:spcAft>
                <a:spcPts val="0"/>
              </a:spcAft>
              <a:buFont typeface="Symbol" panose="05050102010706020507" pitchFamily="18" charset="2"/>
              <a:buChar char=""/>
            </a:pPr>
            <a:r>
              <a:rPr lang="en-US" sz="2800" dirty="0" smtClean="0">
                <a:latin typeface="Arial Narrow" panose="020B0606020202030204" pitchFamily="34" charset="0"/>
                <a:ea typeface="Calibri" panose="020F0502020204030204" pitchFamily="34" charset="0"/>
                <a:cs typeface="Times New Roman" panose="02020603050405020304" pitchFamily="18" charset="0"/>
              </a:rPr>
              <a:t>Practice day July 28</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120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9" name="Rectangle 5"/>
          <p:cNvSpPr>
            <a:spLocks noGrp="1" noChangeArrowheads="1"/>
          </p:cNvSpPr>
          <p:nvPr>
            <p:ph type="title"/>
          </p:nvPr>
        </p:nvSpPr>
        <p:spPr bwMode="auto">
          <a:xfrm>
            <a:off x="0" y="0"/>
            <a:ext cx="6324600" cy="2286000"/>
          </a:xfrm>
          <a:prstGeom prst="rect">
            <a:avLst/>
          </a:prstGeom>
          <a:noFill/>
          <a:ln w="9525">
            <a:noFill/>
            <a:miter lim="800000"/>
            <a:headEnd/>
            <a:tailEnd/>
          </a:ln>
          <a:effectLst/>
        </p:spPr>
        <p:txBody>
          <a:bodyPr anchor="ctr"/>
          <a:lstStyle/>
          <a:p>
            <a:r>
              <a:rPr lang="en-US" sz="5400" dirty="0">
                <a:solidFill>
                  <a:srgbClr val="A50021"/>
                </a:solidFill>
              </a:rPr>
              <a:t>Harmony Representative </a:t>
            </a:r>
          </a:p>
        </p:txBody>
      </p:sp>
      <p:sp>
        <p:nvSpPr>
          <p:cNvPr id="2" name="Rectangle 1"/>
          <p:cNvSpPr/>
          <p:nvPr/>
        </p:nvSpPr>
        <p:spPr>
          <a:xfrm>
            <a:off x="781050" y="2606248"/>
            <a:ext cx="7524750" cy="267765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800" dirty="0" smtClean="0">
                <a:latin typeface="Arial Narrow" panose="020B0606020202030204" pitchFamily="34" charset="0"/>
                <a:ea typeface="Calibri" panose="020F0502020204030204" pitchFamily="34" charset="0"/>
                <a:cs typeface="Times New Roman" panose="02020603050405020304" pitchFamily="18" charset="0"/>
              </a:rPr>
              <a:t>Representatives nominated </a:t>
            </a:r>
            <a:r>
              <a:rPr lang="en-US" sz="2800" dirty="0">
                <a:latin typeface="Arial Narrow" panose="020B0606020202030204" pitchFamily="34" charset="0"/>
                <a:ea typeface="Calibri" panose="020F0502020204030204" pitchFamily="34" charset="0"/>
                <a:cs typeface="Times New Roman" panose="02020603050405020304" pitchFamily="18" charset="0"/>
              </a:rPr>
              <a:t>by the Harmony Homeowners’ </a:t>
            </a:r>
            <a:r>
              <a:rPr lang="en-US" sz="2800" dirty="0" smtClean="0">
                <a:latin typeface="Arial Narrow" panose="020B0606020202030204" pitchFamily="34" charset="0"/>
                <a:ea typeface="Calibri" panose="020F0502020204030204" pitchFamily="34" charset="0"/>
                <a:cs typeface="Times New Roman" panose="02020603050405020304" pitchFamily="18" charset="0"/>
              </a:rPr>
              <a:t>Association;</a:t>
            </a:r>
          </a:p>
          <a:p>
            <a:pPr marL="342900" marR="0" lvl="0" indent="-342900">
              <a:spcBef>
                <a:spcPts val="0"/>
              </a:spcBef>
              <a:spcAft>
                <a:spcPts val="0"/>
              </a:spcAft>
              <a:buFont typeface="Symbol" panose="05050102010706020507" pitchFamily="18" charset="2"/>
              <a:buChar char=""/>
            </a:pPr>
            <a:r>
              <a:rPr lang="en-US" sz="2800" dirty="0" err="1" smtClean="0">
                <a:effectLst/>
                <a:latin typeface="Arial Narrow" panose="020B0606020202030204" pitchFamily="34" charset="0"/>
                <a:ea typeface="Calibri" panose="020F0502020204030204" pitchFamily="34" charset="0"/>
                <a:cs typeface="Times New Roman" panose="02020603050405020304" pitchFamily="18" charset="0"/>
              </a:rPr>
              <a:t>YBW</a:t>
            </a:r>
            <a:r>
              <a:rPr lang="en-US" sz="280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US" sz="2800" dirty="0" smtClean="0">
                <a:latin typeface="Arial Narrow" panose="020B0606020202030204" pitchFamily="34" charset="0"/>
                <a:ea typeface="Calibri" panose="020F0502020204030204" pitchFamily="34" charset="0"/>
                <a:cs typeface="Times New Roman" panose="02020603050405020304" pitchFamily="18" charset="0"/>
              </a:rPr>
              <a:t>to review expressions of interest and make decision;</a:t>
            </a:r>
          </a:p>
          <a:p>
            <a:pPr marL="342900" marR="0" lvl="0" indent="-342900">
              <a:spcBef>
                <a:spcPts val="0"/>
              </a:spcBef>
              <a:spcAft>
                <a:spcPts val="0"/>
              </a:spcAft>
              <a:buFont typeface="Symbol" panose="05050102010706020507" pitchFamily="18" charset="2"/>
              <a:buChar char=""/>
            </a:pPr>
            <a:r>
              <a:rPr lang="en-US" sz="2800" dirty="0" smtClean="0">
                <a:effectLst/>
                <a:latin typeface="Arial Narrow" panose="020B0606020202030204" pitchFamily="34" charset="0"/>
                <a:ea typeface="Calibri" panose="020F0502020204030204" pitchFamily="34" charset="0"/>
                <a:cs typeface="Times New Roman" panose="02020603050405020304" pitchFamily="18" charset="0"/>
              </a:rPr>
              <a:t>Representative to join for the November 2017 </a:t>
            </a:r>
            <a:r>
              <a:rPr lang="en-US" sz="2800" dirty="0" err="1" smtClean="0">
                <a:effectLst/>
                <a:latin typeface="Arial Narrow" panose="020B0606020202030204" pitchFamily="34" charset="0"/>
                <a:ea typeface="Calibri" panose="020F0502020204030204" pitchFamily="34" charset="0"/>
                <a:cs typeface="Times New Roman" panose="02020603050405020304" pitchFamily="18" charset="0"/>
              </a:rPr>
              <a:t>SACNCC</a:t>
            </a:r>
            <a:r>
              <a:rPr lang="en-US" sz="2800" dirty="0" smtClean="0">
                <a:effectLst/>
                <a:latin typeface="Arial Narrow" panose="020B0606020202030204" pitchFamily="34" charset="0"/>
                <a:ea typeface="Calibri" panose="020F0502020204030204" pitchFamily="34" charset="0"/>
                <a:cs typeface="Times New Roman" panose="02020603050405020304" pitchFamily="18" charset="0"/>
              </a:rPr>
              <a:t> meeting.</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0681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9" name="Rectangle 5"/>
          <p:cNvSpPr>
            <a:spLocks noGrp="1" noChangeArrowheads="1"/>
          </p:cNvSpPr>
          <p:nvPr>
            <p:ph type="title"/>
          </p:nvPr>
        </p:nvSpPr>
        <p:spPr bwMode="auto">
          <a:xfrm>
            <a:off x="0" y="0"/>
            <a:ext cx="6324600" cy="2286000"/>
          </a:xfrm>
          <a:prstGeom prst="rect">
            <a:avLst/>
          </a:prstGeom>
          <a:noFill/>
          <a:ln w="9525">
            <a:noFill/>
            <a:miter lim="800000"/>
            <a:headEnd/>
            <a:tailEnd/>
          </a:ln>
          <a:effectLst/>
        </p:spPr>
        <p:txBody>
          <a:bodyPr anchor="ctr"/>
          <a:lstStyle/>
          <a:p>
            <a:r>
              <a:rPr lang="en-US" sz="5400" dirty="0" smtClean="0">
                <a:solidFill>
                  <a:srgbClr val="A50021"/>
                </a:solidFill>
              </a:rPr>
              <a:t>Bi-annual Meetings </a:t>
            </a:r>
            <a:endParaRPr lang="en-US" sz="5400" dirty="0">
              <a:solidFill>
                <a:srgbClr val="A50021"/>
              </a:solidFill>
            </a:endParaRPr>
          </a:p>
        </p:txBody>
      </p:sp>
      <p:sp>
        <p:nvSpPr>
          <p:cNvPr id="2" name="Rectangle 1"/>
          <p:cNvSpPr/>
          <p:nvPr/>
        </p:nvSpPr>
        <p:spPr>
          <a:xfrm>
            <a:off x="781050" y="2606248"/>
            <a:ext cx="7905750" cy="1815882"/>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800" dirty="0" smtClean="0">
                <a:latin typeface="Arial Narrow" panose="020B0606020202030204" pitchFamily="34" charset="0"/>
                <a:ea typeface="Calibri" panose="020F0502020204030204" pitchFamily="34" charset="0"/>
                <a:cs typeface="Times New Roman" panose="02020603050405020304" pitchFamily="18" charset="0"/>
              </a:rPr>
              <a:t>Next meeting: third week of November</a:t>
            </a:r>
          </a:p>
          <a:p>
            <a:pPr marR="0" lvl="0">
              <a:spcBef>
                <a:spcPts val="0"/>
              </a:spcBef>
              <a:spcAft>
                <a:spcPts val="0"/>
              </a:spcAft>
            </a:pPr>
            <a:endParaRPr lang="en-US" sz="2800" dirty="0" smtClean="0">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smtClean="0">
                <a:effectLst/>
                <a:latin typeface="Arial Narrow" panose="020B0606020202030204" pitchFamily="34" charset="0"/>
                <a:ea typeface="Calibri" panose="020F0502020204030204" pitchFamily="34" charset="0"/>
                <a:cs typeface="Times New Roman" panose="02020603050405020304" pitchFamily="18" charset="0"/>
              </a:rPr>
              <a:t>2018 meeting schedule to be approved at next </a:t>
            </a:r>
            <a:r>
              <a:rPr lang="en-US" sz="2800" dirty="0" err="1" smtClean="0">
                <a:effectLst/>
                <a:latin typeface="Arial Narrow" panose="020B0606020202030204" pitchFamily="34" charset="0"/>
                <a:ea typeface="Calibri" panose="020F0502020204030204" pitchFamily="34" charset="0"/>
                <a:cs typeface="Times New Roman" panose="02020603050405020304" pitchFamily="18" charset="0"/>
              </a:rPr>
              <a:t>SACNCC</a:t>
            </a:r>
            <a:r>
              <a:rPr lang="en-US" sz="2800" dirty="0" smtClean="0">
                <a:effectLst/>
                <a:latin typeface="Arial Narrow" panose="020B0606020202030204" pitchFamily="34" charset="0"/>
                <a:ea typeface="Calibri" panose="020F0502020204030204" pitchFamily="34" charset="0"/>
                <a:cs typeface="Times New Roman" panose="02020603050405020304" pitchFamily="18" charset="0"/>
              </a:rPr>
              <a:t> meeting</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853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pic>
        <p:nvPicPr>
          <p:cNvPr id="5" name="Picture 4" descr="discussion.jpg"/>
          <p:cNvPicPr>
            <a:picLocks noChangeAspect="1"/>
          </p:cNvPicPr>
          <p:nvPr/>
        </p:nvPicPr>
        <p:blipFill>
          <a:blip r:embed="rId3" cstate="print"/>
          <a:stretch>
            <a:fillRect/>
          </a:stretch>
        </p:blipFill>
        <p:spPr>
          <a:xfrm>
            <a:off x="0" y="1143000"/>
            <a:ext cx="9144000" cy="5410200"/>
          </a:xfrm>
          <a:prstGeom prst="rect">
            <a:avLst/>
          </a:prstGeom>
        </p:spPr>
      </p:pic>
      <p:sp>
        <p:nvSpPr>
          <p:cNvPr id="6" name="Title 5"/>
          <p:cNvSpPr>
            <a:spLocks noGrp="1" noChangeArrowheads="1"/>
          </p:cNvSpPr>
          <p:nvPr>
            <p:ph type="title"/>
          </p:nvPr>
        </p:nvSpPr>
        <p:spPr bwMode="auto">
          <a:xfrm>
            <a:off x="0" y="0"/>
            <a:ext cx="6324600" cy="944563"/>
          </a:xfrm>
          <a:prstGeom prst="rect">
            <a:avLst/>
          </a:prstGeom>
          <a:noFill/>
          <a:ln w="9525">
            <a:noFill/>
            <a:miter lim="800000"/>
            <a:headEnd/>
            <a:tailEnd/>
          </a:ln>
          <a:effectLst/>
        </p:spPr>
        <p:txBody>
          <a:bodyPr anchor="ctr"/>
          <a:lstStyle/>
          <a:p>
            <a:pPr algn="ctr"/>
            <a:r>
              <a:rPr lang="en-US" sz="5400" b="1" dirty="0" smtClean="0">
                <a:solidFill>
                  <a:srgbClr val="A50021"/>
                </a:solidFill>
              </a:rPr>
              <a:t>Questions??</a:t>
            </a:r>
            <a:endParaRPr lang="en-US" sz="5400" b="1" dirty="0">
              <a:solidFill>
                <a:srgbClr val="A5002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5" name="Rectangle 5"/>
          <p:cNvSpPr>
            <a:spLocks noChangeArrowheads="1"/>
          </p:cNvSpPr>
          <p:nvPr/>
        </p:nvSpPr>
        <p:spPr bwMode="auto">
          <a:xfrm>
            <a:off x="0" y="228600"/>
            <a:ext cx="6477000" cy="1241425"/>
          </a:xfrm>
          <a:prstGeom prst="rect">
            <a:avLst/>
          </a:prstGeom>
          <a:noFill/>
          <a:ln w="9525">
            <a:noFill/>
            <a:miter lim="800000"/>
            <a:headEnd/>
            <a:tailEnd/>
          </a:ln>
          <a:effectLst/>
        </p:spPr>
        <p:txBody>
          <a:bodyPr anchor="ctr"/>
          <a:lstStyle/>
          <a:p>
            <a:pPr algn="ctr"/>
            <a:r>
              <a:rPr lang="en-US" sz="5400" b="1" dirty="0">
                <a:solidFill>
                  <a:srgbClr val="A50021"/>
                </a:solidFill>
              </a:rPr>
              <a:t>Welcome &amp; Introductions</a:t>
            </a:r>
          </a:p>
        </p:txBody>
      </p:sp>
      <p:pic>
        <p:nvPicPr>
          <p:cNvPr id="4100" name="Picture 4" descr="C:\Documents and Settings\SteveW\Desktop\freefundraisingseminars.jpg"/>
          <p:cNvPicPr>
            <a:picLocks noChangeAspect="1" noChangeArrowheads="1"/>
          </p:cNvPicPr>
          <p:nvPr/>
        </p:nvPicPr>
        <p:blipFill>
          <a:blip r:embed="rId3" cstate="print"/>
          <a:srcRect/>
          <a:stretch>
            <a:fillRect/>
          </a:stretch>
        </p:blipFill>
        <p:spPr bwMode="auto">
          <a:xfrm>
            <a:off x="1828800" y="1905000"/>
            <a:ext cx="5744308" cy="4267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pic>
        <p:nvPicPr>
          <p:cNvPr id="5" name="Picture 4" descr="Thank-you.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0" y="0"/>
            <a:ext cx="6324600" cy="944563"/>
          </a:xfrm>
          <a:prstGeom prst="rect">
            <a:avLst/>
          </a:prstGeom>
          <a:noFill/>
          <a:ln w="9525">
            <a:noFill/>
            <a:miter lim="800000"/>
            <a:headEnd/>
            <a:tailEnd/>
          </a:ln>
          <a:effectLst/>
        </p:spPr>
        <p:txBody>
          <a:bodyPr anchor="ctr"/>
          <a:lstStyle/>
          <a:p>
            <a:pPr algn="ctr"/>
            <a:r>
              <a:rPr lang="en-US" sz="5400" b="1" dirty="0" smtClean="0">
                <a:solidFill>
                  <a:srgbClr val="A50021"/>
                </a:solidFill>
              </a:rPr>
              <a:t>Agenda</a:t>
            </a:r>
            <a:endParaRPr lang="en-US" sz="5400" b="1" dirty="0">
              <a:solidFill>
                <a:srgbClr val="A50021"/>
              </a:solidFill>
            </a:endParaRPr>
          </a:p>
        </p:txBody>
      </p:sp>
      <p:pic>
        <p:nvPicPr>
          <p:cNvPr id="5" name="Picture 7"/>
          <p:cNvPicPr>
            <a:picLocks noGrp="1" noChangeAspect="1" noChangeArrowheads="1"/>
          </p:cNvPicPr>
          <p:nvPr>
            <p:ph idx="1"/>
          </p:nvPr>
        </p:nvPicPr>
        <p:blipFill>
          <a:blip r:embed="rId2" cstate="print"/>
          <a:srcRect/>
          <a:stretch>
            <a:fillRect/>
          </a:stretch>
        </p:blipFill>
        <p:spPr bwMode="auto">
          <a:xfrm>
            <a:off x="6400800" y="304800"/>
            <a:ext cx="2598645" cy="525937"/>
          </a:xfrm>
          <a:prstGeom prst="rect">
            <a:avLst/>
          </a:prstGeom>
          <a:noFill/>
        </p:spPr>
      </p:pic>
      <p:sp>
        <p:nvSpPr>
          <p:cNvPr id="6" name="Rectangle 4"/>
          <p:cNvSpPr txBox="1">
            <a:spLocks noChangeArrowheads="1"/>
          </p:cNvSpPr>
          <p:nvPr/>
        </p:nvSpPr>
        <p:spPr bwMode="auto">
          <a:xfrm>
            <a:off x="213090" y="1447800"/>
            <a:ext cx="863483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600"/>
              </a:spcAft>
            </a:pPr>
            <a:endParaRPr lang="en-US" sz="1400" b="1" dirty="0" smtClean="0"/>
          </a:p>
          <a:p>
            <a:pPr marL="457200" marR="0" lvl="0" indent="-457200">
              <a:spcBef>
                <a:spcPts val="0"/>
              </a:spcBef>
              <a:spcAft>
                <a:spcPts val="600"/>
              </a:spcAft>
              <a:buFont typeface="Arial" panose="020B0604020202020204" pitchFamily="34" charset="0"/>
              <a:buChar char="•"/>
            </a:pPr>
            <a:r>
              <a:rPr lang="en-US" sz="3200" dirty="0" smtClean="0">
                <a:latin typeface="Arial Narrow" panose="020B0606020202030204" pitchFamily="34" charset="0"/>
                <a:ea typeface="Times New Roman" panose="02020603050405020304" pitchFamily="18" charset="0"/>
                <a:cs typeface="Times New Roman" panose="02020603050405020304" pitchFamily="18" charset="0"/>
              </a:rPr>
              <a:t>Airport </a:t>
            </a:r>
            <a:r>
              <a:rPr lang="en-US" sz="3200" dirty="0">
                <a:latin typeface="Arial Narrow" panose="020B0606020202030204" pitchFamily="34" charset="0"/>
                <a:ea typeface="Times New Roman" panose="02020603050405020304" pitchFamily="18" charset="0"/>
                <a:cs typeface="Times New Roman" panose="02020603050405020304" pitchFamily="18" charset="0"/>
              </a:rPr>
              <a:t>statistics and metrics</a:t>
            </a:r>
          </a:p>
          <a:p>
            <a:pPr marL="457200" marR="0" lvl="0" indent="-457200">
              <a:spcBef>
                <a:spcPts val="0"/>
              </a:spcBef>
              <a:spcAft>
                <a:spcPts val="600"/>
              </a:spcAft>
              <a:buFont typeface="Arial" panose="020B0604020202020204" pitchFamily="34" charset="0"/>
              <a:buChar char="•"/>
            </a:pPr>
            <a:r>
              <a:rPr lang="en-US" sz="3200" dirty="0" smtClean="0">
                <a:latin typeface="Arial Narrow" panose="020B0606020202030204" pitchFamily="34" charset="0"/>
                <a:ea typeface="Times New Roman" panose="02020603050405020304" pitchFamily="18" charset="0"/>
                <a:cs typeface="Times New Roman" panose="02020603050405020304" pitchFamily="18" charset="0"/>
              </a:rPr>
              <a:t>Committee </a:t>
            </a:r>
            <a:r>
              <a:rPr lang="en-US" sz="3200" dirty="0">
                <a:latin typeface="Arial Narrow" panose="020B0606020202030204" pitchFamily="34" charset="0"/>
                <a:ea typeface="Times New Roman" panose="02020603050405020304" pitchFamily="18" charset="0"/>
                <a:cs typeface="Times New Roman" panose="02020603050405020304" pitchFamily="18" charset="0"/>
              </a:rPr>
              <a:t>Terms of Reference</a:t>
            </a:r>
          </a:p>
          <a:p>
            <a:pPr marL="457200" marR="0" lvl="0" indent="-457200">
              <a:spcBef>
                <a:spcPts val="0"/>
              </a:spcBef>
              <a:spcAft>
                <a:spcPts val="600"/>
              </a:spcAft>
              <a:buFont typeface="Arial" panose="020B0604020202020204" pitchFamily="34" charset="0"/>
              <a:buChar char="•"/>
            </a:pPr>
            <a:r>
              <a:rPr lang="en-US" sz="3200" dirty="0" smtClean="0">
                <a:latin typeface="Arial Narrow" panose="020B0606020202030204" pitchFamily="34" charset="0"/>
                <a:ea typeface="Times New Roman" panose="02020603050405020304" pitchFamily="18" charset="0"/>
                <a:cs typeface="Times New Roman" panose="02020603050405020304" pitchFamily="18" charset="0"/>
              </a:rPr>
              <a:t>Wings </a:t>
            </a:r>
            <a:r>
              <a:rPr lang="en-US" sz="3200" dirty="0">
                <a:latin typeface="Arial Narrow" panose="020B0606020202030204" pitchFamily="34" charset="0"/>
                <a:ea typeface="Times New Roman" panose="02020603050405020304" pitchFamily="18" charset="0"/>
                <a:cs typeface="Times New Roman" panose="02020603050405020304" pitchFamily="18" charset="0"/>
              </a:rPr>
              <a:t>Over Springbank Airshow 2017</a:t>
            </a:r>
          </a:p>
          <a:p>
            <a:pPr marL="457200" marR="0" lvl="0" indent="-457200">
              <a:spcBef>
                <a:spcPts val="0"/>
              </a:spcBef>
              <a:spcAft>
                <a:spcPts val="600"/>
              </a:spcAft>
              <a:buFont typeface="Arial" panose="020B0604020202020204" pitchFamily="34" charset="0"/>
              <a:buChar char="•"/>
            </a:pPr>
            <a:r>
              <a:rPr lang="en-US" sz="3200" dirty="0" smtClean="0">
                <a:latin typeface="Arial Narrow" panose="020B0606020202030204" pitchFamily="34" charset="0"/>
                <a:ea typeface="Times New Roman" panose="02020603050405020304" pitchFamily="18" charset="0"/>
                <a:cs typeface="Times New Roman" panose="02020603050405020304" pitchFamily="18" charset="0"/>
              </a:rPr>
              <a:t>Harmony </a:t>
            </a:r>
            <a:r>
              <a:rPr lang="en-US" sz="3200" dirty="0">
                <a:latin typeface="Arial Narrow" panose="020B0606020202030204" pitchFamily="34" charset="0"/>
                <a:ea typeface="Times New Roman" panose="02020603050405020304" pitchFamily="18" charset="0"/>
                <a:cs typeface="Times New Roman" panose="02020603050405020304" pitchFamily="18" charset="0"/>
              </a:rPr>
              <a:t>Representative on Committee</a:t>
            </a:r>
          </a:p>
          <a:p>
            <a:pPr marL="457200" marR="0" lvl="0" indent="-457200">
              <a:spcBef>
                <a:spcPts val="0"/>
              </a:spcBef>
              <a:spcAft>
                <a:spcPts val="600"/>
              </a:spcAft>
              <a:buFont typeface="Arial" panose="020B0604020202020204" pitchFamily="34" charset="0"/>
              <a:buChar char="•"/>
            </a:pPr>
            <a:r>
              <a:rPr lang="en-US" sz="3200" dirty="0" smtClean="0">
                <a:latin typeface="Arial Narrow" panose="020B0606020202030204" pitchFamily="34" charset="0"/>
                <a:ea typeface="Times New Roman" panose="02020603050405020304" pitchFamily="18" charset="0"/>
                <a:cs typeface="Times New Roman" panose="02020603050405020304" pitchFamily="18" charset="0"/>
              </a:rPr>
              <a:t>Fixed </a:t>
            </a:r>
            <a:r>
              <a:rPr lang="en-US" sz="3200" dirty="0">
                <a:latin typeface="Arial Narrow" panose="020B0606020202030204" pitchFamily="34" charset="0"/>
                <a:ea typeface="Times New Roman" panose="02020603050405020304" pitchFamily="18" charset="0"/>
                <a:cs typeface="Times New Roman" panose="02020603050405020304" pitchFamily="18" charset="0"/>
              </a:rPr>
              <a:t>bi-annual meeting dates</a:t>
            </a:r>
          </a:p>
          <a:p>
            <a:pPr marL="457200" marR="0" lvl="0" indent="-457200">
              <a:spcBef>
                <a:spcPts val="0"/>
              </a:spcBef>
              <a:spcAft>
                <a:spcPts val="600"/>
              </a:spcAft>
              <a:buFont typeface="Arial" panose="020B0604020202020204" pitchFamily="34" charset="0"/>
              <a:buChar char="•"/>
            </a:pPr>
            <a:r>
              <a:rPr lang="en-US" sz="3200" dirty="0" smtClean="0">
                <a:latin typeface="Arial Narrow" panose="020B0606020202030204" pitchFamily="34" charset="0"/>
                <a:ea typeface="Times New Roman" panose="02020603050405020304" pitchFamily="18" charset="0"/>
                <a:cs typeface="Times New Roman" panose="02020603050405020304" pitchFamily="18" charset="0"/>
              </a:rPr>
              <a:t>New </a:t>
            </a:r>
            <a:r>
              <a:rPr lang="en-US" sz="3200" dirty="0">
                <a:latin typeface="Arial Narrow" panose="020B0606020202030204" pitchFamily="34" charset="0"/>
                <a:ea typeface="Times New Roman" panose="02020603050405020304" pitchFamily="18" charset="0"/>
                <a:cs typeface="Times New Roman" panose="02020603050405020304" pitchFamily="18" charset="0"/>
              </a:rPr>
              <a:t>Business</a:t>
            </a:r>
          </a:p>
          <a:p>
            <a:r>
              <a:rPr lang="en-US" sz="1400" dirty="0" smtClean="0"/>
              <a:t> </a:t>
            </a:r>
          </a:p>
        </p:txBody>
      </p:sp>
      <p:pic>
        <p:nvPicPr>
          <p:cNvPr id="16386" name="Picture 2" descr="C:\Documents and Settings\SteveW\Desktop\agenda2.jpg"/>
          <p:cNvPicPr>
            <a:picLocks noChangeAspect="1" noChangeArrowheads="1"/>
          </p:cNvPicPr>
          <p:nvPr/>
        </p:nvPicPr>
        <p:blipFill>
          <a:blip r:embed="rId3" cstate="print"/>
          <a:srcRect/>
          <a:stretch>
            <a:fillRect/>
          </a:stretch>
        </p:blipFill>
        <p:spPr bwMode="auto">
          <a:xfrm>
            <a:off x="6324600" y="4107375"/>
            <a:ext cx="2466659" cy="23774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5" name="Rectangle 5"/>
          <p:cNvSpPr>
            <a:spLocks noGrp="1" noChangeArrowheads="1"/>
          </p:cNvSpPr>
          <p:nvPr>
            <p:ph type="title"/>
          </p:nvPr>
        </p:nvSpPr>
        <p:spPr bwMode="auto">
          <a:xfrm>
            <a:off x="0" y="152400"/>
            <a:ext cx="6324600" cy="1447800"/>
          </a:xfrm>
          <a:prstGeom prst="rect">
            <a:avLst/>
          </a:prstGeom>
          <a:noFill/>
          <a:ln w="9525">
            <a:noFill/>
            <a:miter lim="800000"/>
            <a:headEnd/>
            <a:tailEnd/>
          </a:ln>
          <a:effectLst/>
        </p:spPr>
        <p:txBody>
          <a:bodyPr anchor="ctr"/>
          <a:lstStyle/>
          <a:p>
            <a:pPr algn="ctr"/>
            <a:r>
              <a:rPr lang="en-US" sz="5400" b="1" dirty="0" smtClean="0">
                <a:solidFill>
                  <a:srgbClr val="A50021"/>
                </a:solidFill>
              </a:rPr>
              <a:t>Operational Information</a:t>
            </a:r>
            <a:endParaRPr lang="en-US" sz="5400" b="1" dirty="0">
              <a:solidFill>
                <a:srgbClr val="A50021"/>
              </a:solidFill>
            </a:endParaRPr>
          </a:p>
        </p:txBody>
      </p:sp>
      <p:pic>
        <p:nvPicPr>
          <p:cNvPr id="17410" name="Picture 2" descr="H:\Enviro Services\61.0 Springbank Environment\61.5 YNW Noise\Public Awareness and Education\Springbank Noise Brochure\Supporting documents\CYBW01.jpg"/>
          <p:cNvPicPr>
            <a:picLocks noChangeAspect="1" noChangeArrowheads="1"/>
          </p:cNvPicPr>
          <p:nvPr/>
        </p:nvPicPr>
        <p:blipFill>
          <a:blip r:embed="rId3" cstate="print"/>
          <a:srcRect/>
          <a:stretch>
            <a:fillRect/>
          </a:stretch>
        </p:blipFill>
        <p:spPr bwMode="auto">
          <a:xfrm>
            <a:off x="76200" y="1752600"/>
            <a:ext cx="6787964" cy="4730750"/>
          </a:xfrm>
          <a:prstGeom prst="rect">
            <a:avLst/>
          </a:prstGeom>
          <a:noFill/>
          <a:ln w="41275">
            <a:solidFill>
              <a:srgbClr val="C00000"/>
            </a:solidFill>
          </a:ln>
        </p:spPr>
      </p:pic>
      <p:pic>
        <p:nvPicPr>
          <p:cNvPr id="7" name="Picture 8" descr="MPj04285450000[1]"/>
          <p:cNvPicPr>
            <a:picLocks noChangeAspect="1" noChangeArrowheads="1"/>
          </p:cNvPicPr>
          <p:nvPr/>
        </p:nvPicPr>
        <p:blipFill>
          <a:blip r:embed="rId4" cstate="print">
            <a:grayscl/>
          </a:blip>
          <a:srcRect/>
          <a:stretch>
            <a:fillRect/>
          </a:stretch>
        </p:blipFill>
        <p:spPr bwMode="auto">
          <a:xfrm>
            <a:off x="6934200" y="1752600"/>
            <a:ext cx="2133600" cy="1439862"/>
          </a:xfrm>
          <a:prstGeom prst="rect">
            <a:avLst/>
          </a:prstGeom>
          <a:noFill/>
          <a:ln w="47625">
            <a:solidFill>
              <a:srgbClr val="A50021"/>
            </a:solidFill>
            <a:miter lim="800000"/>
            <a:headEnd/>
            <a:tailEnd/>
          </a:ln>
        </p:spPr>
      </p:pic>
      <p:pic>
        <p:nvPicPr>
          <p:cNvPr id="8" name="Picture 10" descr="MPj04051700000[1]"/>
          <p:cNvPicPr>
            <a:picLocks noChangeAspect="1" noChangeArrowheads="1"/>
          </p:cNvPicPr>
          <p:nvPr/>
        </p:nvPicPr>
        <p:blipFill>
          <a:blip r:embed="rId5" cstate="print">
            <a:grayscl/>
          </a:blip>
          <a:srcRect/>
          <a:stretch>
            <a:fillRect/>
          </a:stretch>
        </p:blipFill>
        <p:spPr bwMode="auto">
          <a:xfrm>
            <a:off x="6934200" y="3200400"/>
            <a:ext cx="2133600" cy="3287713"/>
          </a:xfrm>
          <a:prstGeom prst="rect">
            <a:avLst/>
          </a:prstGeom>
          <a:noFill/>
          <a:ln w="47625">
            <a:solidFill>
              <a:srgbClr val="A5002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5" name="Rectangle 5"/>
          <p:cNvSpPr>
            <a:spLocks noGrp="1" noChangeArrowheads="1"/>
          </p:cNvSpPr>
          <p:nvPr>
            <p:ph type="title"/>
          </p:nvPr>
        </p:nvSpPr>
        <p:spPr bwMode="auto">
          <a:xfrm>
            <a:off x="0" y="152400"/>
            <a:ext cx="6324600" cy="1447800"/>
          </a:xfrm>
          <a:prstGeom prst="rect">
            <a:avLst/>
          </a:prstGeom>
          <a:noFill/>
          <a:ln w="9525">
            <a:noFill/>
            <a:miter lim="800000"/>
            <a:headEnd/>
            <a:tailEnd/>
          </a:ln>
          <a:effectLst/>
        </p:spPr>
        <p:txBody>
          <a:bodyPr anchor="ctr"/>
          <a:lstStyle/>
          <a:p>
            <a:pPr algn="ctr"/>
            <a:r>
              <a:rPr lang="en-US" sz="5400" b="1" dirty="0" smtClean="0">
                <a:solidFill>
                  <a:srgbClr val="A50021"/>
                </a:solidFill>
              </a:rPr>
              <a:t>Annual Aircraft Movements</a:t>
            </a:r>
            <a:endParaRPr lang="en-US" sz="5400" b="1" dirty="0">
              <a:solidFill>
                <a:srgbClr val="A50021"/>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2096840244"/>
              </p:ext>
            </p:extLst>
          </p:nvPr>
        </p:nvGraphicFramePr>
        <p:xfrm>
          <a:off x="685800" y="1828800"/>
          <a:ext cx="7589520" cy="47548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5" name="Rectangle 5"/>
          <p:cNvSpPr>
            <a:spLocks noGrp="1" noChangeArrowheads="1"/>
          </p:cNvSpPr>
          <p:nvPr>
            <p:ph type="title"/>
          </p:nvPr>
        </p:nvSpPr>
        <p:spPr bwMode="auto">
          <a:xfrm>
            <a:off x="0" y="152400"/>
            <a:ext cx="6324600" cy="1447800"/>
          </a:xfrm>
          <a:prstGeom prst="rect">
            <a:avLst/>
          </a:prstGeom>
          <a:noFill/>
          <a:ln w="9525">
            <a:noFill/>
            <a:miter lim="800000"/>
            <a:headEnd/>
            <a:tailEnd/>
          </a:ln>
          <a:effectLst/>
        </p:spPr>
        <p:txBody>
          <a:bodyPr anchor="ctr"/>
          <a:lstStyle/>
          <a:p>
            <a:pPr algn="ctr"/>
            <a:r>
              <a:rPr lang="en-US" sz="5400" b="1" dirty="0" smtClean="0">
                <a:solidFill>
                  <a:srgbClr val="A50021"/>
                </a:solidFill>
              </a:rPr>
              <a:t>Monthly Aircraft Movements</a:t>
            </a:r>
            <a:endParaRPr lang="en-US" sz="5400" b="1" dirty="0">
              <a:solidFill>
                <a:srgbClr val="A50021"/>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1783097934"/>
              </p:ext>
            </p:extLst>
          </p:nvPr>
        </p:nvGraphicFramePr>
        <p:xfrm>
          <a:off x="1219200" y="2667000"/>
          <a:ext cx="7269480" cy="36271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81038" y="1769070"/>
            <a:ext cx="8305800" cy="923330"/>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Monthly Aircraft Movements slide indicates where peak months are, and in the case of YBW can be directly attributed to weather. What can be seen for 2016 is that generally the trend is an increase in total movements.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5" name="Rectangle 5"/>
          <p:cNvSpPr>
            <a:spLocks noGrp="1" noChangeArrowheads="1"/>
          </p:cNvSpPr>
          <p:nvPr>
            <p:ph type="title"/>
          </p:nvPr>
        </p:nvSpPr>
        <p:spPr bwMode="auto">
          <a:xfrm>
            <a:off x="0" y="0"/>
            <a:ext cx="6324600" cy="944563"/>
          </a:xfrm>
          <a:prstGeom prst="rect">
            <a:avLst/>
          </a:prstGeom>
          <a:noFill/>
          <a:ln w="9525">
            <a:noFill/>
            <a:miter lim="800000"/>
            <a:headEnd/>
            <a:tailEnd/>
          </a:ln>
          <a:effectLst/>
        </p:spPr>
        <p:txBody>
          <a:bodyPr anchor="ctr"/>
          <a:lstStyle/>
          <a:p>
            <a:pPr algn="ctr"/>
            <a:r>
              <a:rPr lang="en-US" sz="5400" b="1" dirty="0" smtClean="0">
                <a:solidFill>
                  <a:srgbClr val="A50021"/>
                </a:solidFill>
              </a:rPr>
              <a:t>Jet Night Traffic</a:t>
            </a:r>
            <a:endParaRPr lang="en-US" sz="5400" b="1" dirty="0">
              <a:solidFill>
                <a:srgbClr val="A50021"/>
              </a:solidFill>
            </a:endParaRPr>
          </a:p>
        </p:txBody>
      </p:sp>
      <p:graphicFrame>
        <p:nvGraphicFramePr>
          <p:cNvPr id="8" name="Chart 7"/>
          <p:cNvGraphicFramePr>
            <a:graphicFrameLocks noGrp="1"/>
          </p:cNvGraphicFramePr>
          <p:nvPr>
            <p:extLst>
              <p:ext uri="{D42A27DB-BD31-4B8C-83A1-F6EECF244321}">
                <p14:modId xmlns:p14="http://schemas.microsoft.com/office/powerpoint/2010/main" val="2804701681"/>
              </p:ext>
            </p:extLst>
          </p:nvPr>
        </p:nvGraphicFramePr>
        <p:xfrm>
          <a:off x="457200" y="1219200"/>
          <a:ext cx="8138160" cy="5212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5" name="Rectangle 5"/>
          <p:cNvSpPr>
            <a:spLocks noGrp="1" noChangeArrowheads="1"/>
          </p:cNvSpPr>
          <p:nvPr>
            <p:ph type="title"/>
          </p:nvPr>
        </p:nvSpPr>
        <p:spPr bwMode="auto">
          <a:xfrm>
            <a:off x="0" y="152400"/>
            <a:ext cx="6324600" cy="1447800"/>
          </a:xfrm>
          <a:prstGeom prst="rect">
            <a:avLst/>
          </a:prstGeom>
          <a:noFill/>
          <a:ln w="9525">
            <a:noFill/>
            <a:miter lim="800000"/>
            <a:headEnd/>
            <a:tailEnd/>
          </a:ln>
          <a:effectLst/>
        </p:spPr>
        <p:txBody>
          <a:bodyPr anchor="ctr"/>
          <a:lstStyle/>
          <a:p>
            <a:pPr algn="ctr"/>
            <a:r>
              <a:rPr lang="en-US" sz="5400" b="1" dirty="0" smtClean="0">
                <a:solidFill>
                  <a:srgbClr val="A50021"/>
                </a:solidFill>
              </a:rPr>
              <a:t>Noise Concern Information</a:t>
            </a:r>
            <a:endParaRPr lang="en-US" sz="5400" b="1" dirty="0">
              <a:solidFill>
                <a:srgbClr val="A50021"/>
              </a:solidFill>
            </a:endParaRPr>
          </a:p>
        </p:txBody>
      </p:sp>
      <p:pic>
        <p:nvPicPr>
          <p:cNvPr id="18434" name="Picture 2" descr="H:\Enviro Services\61.0 Springbank Environment\61.5 YNW Noise\Public Awareness and Education\Springbank Noise Brochure\Supporting documents\NMT 2009 021.jpg"/>
          <p:cNvPicPr>
            <a:picLocks noChangeAspect="1" noChangeArrowheads="1"/>
          </p:cNvPicPr>
          <p:nvPr/>
        </p:nvPicPr>
        <p:blipFill>
          <a:blip r:embed="rId3" cstate="print"/>
          <a:srcRect/>
          <a:stretch>
            <a:fillRect/>
          </a:stretch>
        </p:blipFill>
        <p:spPr bwMode="auto">
          <a:xfrm>
            <a:off x="304800" y="1752600"/>
            <a:ext cx="6629400" cy="4800600"/>
          </a:xfrm>
          <a:prstGeom prst="rect">
            <a:avLst/>
          </a:prstGeom>
          <a:noFill/>
          <a:ln w="38100">
            <a:solidFill>
              <a:srgbClr val="C00000"/>
            </a:solidFill>
          </a:ln>
        </p:spPr>
      </p:pic>
      <p:pic>
        <p:nvPicPr>
          <p:cNvPr id="8" name="Picture 5" descr="MPj04384820000[1]"/>
          <p:cNvPicPr>
            <a:picLocks noChangeAspect="1" noChangeArrowheads="1"/>
          </p:cNvPicPr>
          <p:nvPr/>
        </p:nvPicPr>
        <p:blipFill>
          <a:blip r:embed="rId4" cstate="print">
            <a:grayscl/>
          </a:blip>
          <a:srcRect/>
          <a:stretch>
            <a:fillRect/>
          </a:stretch>
        </p:blipFill>
        <p:spPr bwMode="auto">
          <a:xfrm>
            <a:off x="6934200" y="1752600"/>
            <a:ext cx="1471612" cy="1147763"/>
          </a:xfrm>
          <a:prstGeom prst="rect">
            <a:avLst/>
          </a:prstGeom>
          <a:noFill/>
          <a:ln w="38100">
            <a:solidFill>
              <a:srgbClr val="A50021"/>
            </a:solidFill>
            <a:miter lim="800000"/>
            <a:headEnd/>
            <a:tailEnd/>
          </a:ln>
        </p:spPr>
      </p:pic>
      <p:pic>
        <p:nvPicPr>
          <p:cNvPr id="9" name="Picture 7" descr="MPj04027400000[1]"/>
          <p:cNvPicPr>
            <a:picLocks noChangeAspect="1" noChangeArrowheads="1"/>
          </p:cNvPicPr>
          <p:nvPr/>
        </p:nvPicPr>
        <p:blipFill>
          <a:blip r:embed="rId5" cstate="print">
            <a:grayscl/>
          </a:blip>
          <a:srcRect/>
          <a:stretch>
            <a:fillRect/>
          </a:stretch>
        </p:blipFill>
        <p:spPr bwMode="auto">
          <a:xfrm>
            <a:off x="6934200" y="2895600"/>
            <a:ext cx="1473200" cy="2276475"/>
          </a:xfrm>
          <a:prstGeom prst="rect">
            <a:avLst/>
          </a:prstGeom>
          <a:noFill/>
          <a:ln w="38100">
            <a:solidFill>
              <a:srgbClr val="A50021"/>
            </a:solidFill>
            <a:miter lim="800000"/>
            <a:headEnd/>
            <a:tailEnd/>
          </a:ln>
        </p:spPr>
      </p:pic>
      <p:pic>
        <p:nvPicPr>
          <p:cNvPr id="10" name="Picture 4" descr="MPj04339730000[1]"/>
          <p:cNvPicPr>
            <a:picLocks noChangeAspect="1" noChangeArrowheads="1"/>
          </p:cNvPicPr>
          <p:nvPr/>
        </p:nvPicPr>
        <p:blipFill>
          <a:blip r:embed="rId6" cstate="print">
            <a:grayscl/>
          </a:blip>
          <a:srcRect/>
          <a:stretch>
            <a:fillRect/>
          </a:stretch>
        </p:blipFill>
        <p:spPr bwMode="auto">
          <a:xfrm>
            <a:off x="6934200" y="5229225"/>
            <a:ext cx="1476375" cy="1323975"/>
          </a:xfrm>
          <a:prstGeom prst="rect">
            <a:avLst/>
          </a:prstGeom>
          <a:noFill/>
          <a:ln w="38100">
            <a:solidFill>
              <a:srgbClr val="A5002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400800" y="304800"/>
            <a:ext cx="2598738" cy="525463"/>
          </a:xfrm>
          <a:prstGeom prst="rect">
            <a:avLst/>
          </a:prstGeom>
          <a:noFill/>
        </p:spPr>
      </p:pic>
      <p:sp>
        <p:nvSpPr>
          <p:cNvPr id="5" name="Rectangle 5"/>
          <p:cNvSpPr>
            <a:spLocks noGrp="1" noChangeArrowheads="1"/>
          </p:cNvSpPr>
          <p:nvPr>
            <p:ph type="title"/>
          </p:nvPr>
        </p:nvSpPr>
        <p:spPr bwMode="auto">
          <a:xfrm>
            <a:off x="0" y="0"/>
            <a:ext cx="6324600" cy="944563"/>
          </a:xfrm>
          <a:prstGeom prst="rect">
            <a:avLst/>
          </a:prstGeom>
          <a:noFill/>
          <a:ln w="9525">
            <a:noFill/>
            <a:miter lim="800000"/>
            <a:headEnd/>
            <a:tailEnd/>
          </a:ln>
          <a:effectLst/>
        </p:spPr>
        <p:txBody>
          <a:bodyPr anchor="ctr"/>
          <a:lstStyle/>
          <a:p>
            <a:pPr algn="ctr"/>
            <a:r>
              <a:rPr lang="en-US" sz="5400" b="1" dirty="0" smtClean="0">
                <a:solidFill>
                  <a:srgbClr val="A50021"/>
                </a:solidFill>
              </a:rPr>
              <a:t>Runway Usage</a:t>
            </a:r>
            <a:endParaRPr lang="en-US" sz="5400" b="1" dirty="0">
              <a:solidFill>
                <a:srgbClr val="A50021"/>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3726537266"/>
              </p:ext>
            </p:extLst>
          </p:nvPr>
        </p:nvGraphicFramePr>
        <p:xfrm>
          <a:off x="457200" y="1219200"/>
          <a:ext cx="8046720" cy="5303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_2">
  <a:themeElements>
    <a:clrScheme name="Presentation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Presentation_2</Template>
  <TotalTime>1081</TotalTime>
  <Words>252</Words>
  <Application>Microsoft Office PowerPoint</Application>
  <PresentationFormat>On-screen Show (4:3)</PresentationFormat>
  <Paragraphs>57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Garamond</vt:lpstr>
      <vt:lpstr>Symbol</vt:lpstr>
      <vt:lpstr>Times New Roman</vt:lpstr>
      <vt:lpstr>Presentation_2</vt:lpstr>
      <vt:lpstr>SPRINGBANK AIRPORT COMMUNITY  NOISE CONSULTATIVE COMMITTEE  May 30, 2017  </vt:lpstr>
      <vt:lpstr>PowerPoint Presentation</vt:lpstr>
      <vt:lpstr>Agenda</vt:lpstr>
      <vt:lpstr>Operational Information</vt:lpstr>
      <vt:lpstr>Annual Aircraft Movements</vt:lpstr>
      <vt:lpstr>Monthly Aircraft Movements</vt:lpstr>
      <vt:lpstr>Jet Night Traffic</vt:lpstr>
      <vt:lpstr>Noise Concern Information</vt:lpstr>
      <vt:lpstr>Runway Usage</vt:lpstr>
      <vt:lpstr>Monthly Noise Concerns</vt:lpstr>
      <vt:lpstr>Day &amp; Night Concerns</vt:lpstr>
      <vt:lpstr>Hourly Noise Concerns</vt:lpstr>
      <vt:lpstr>Concerns by Operation</vt:lpstr>
      <vt:lpstr>Noise Monitoring</vt:lpstr>
      <vt:lpstr>Committee Terms of Reference</vt:lpstr>
      <vt:lpstr>Wings Over Springbank </vt:lpstr>
      <vt:lpstr>Harmony Representative </vt:lpstr>
      <vt:lpstr>Bi-annual Meetings </vt:lpstr>
      <vt:lpstr>Questions??</vt:lpstr>
      <vt:lpstr>PowerPoint Presentation</vt:lpstr>
    </vt:vector>
  </TitlesOfParts>
  <Company>Calgary Airport Authority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Cynthia Evanchyna</dc:creator>
  <cp:lastModifiedBy>Stacy Demers</cp:lastModifiedBy>
  <cp:revision>67</cp:revision>
  <dcterms:created xsi:type="dcterms:W3CDTF">2009-01-08T18:27:37Z</dcterms:created>
  <dcterms:modified xsi:type="dcterms:W3CDTF">2017-06-28T19:24:47Z</dcterms:modified>
</cp:coreProperties>
</file>